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Economica"/>
      <p:regular r:id="rId28"/>
      <p:bold r:id="rId29"/>
      <p:italic r:id="rId30"/>
      <p:boldItalic r:id="rId31"/>
    </p:embeddedFont>
    <p:embeddedFont>
      <p:font typeface="PT Sans Narrow"/>
      <p:regular r:id="rId32"/>
      <p:bold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205428-DA30-4CE1-A396-F933B25115FF}">
  <a:tblStyle styleId="{10205428-DA30-4CE1-A396-F933B25115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Economica-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Economic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conomica-boldItalic.fntdata"/><Relationship Id="rId30" Type="http://schemas.openxmlformats.org/officeDocument/2006/relationships/font" Target="fonts/Economica-italic.fntdata"/><Relationship Id="rId11" Type="http://schemas.openxmlformats.org/officeDocument/2006/relationships/slide" Target="slides/slide5.xml"/><Relationship Id="rId33" Type="http://schemas.openxmlformats.org/officeDocument/2006/relationships/font" Target="fonts/PTSansNarrow-bold.fntdata"/><Relationship Id="rId10" Type="http://schemas.openxmlformats.org/officeDocument/2006/relationships/slide" Target="slides/slide4.xml"/><Relationship Id="rId32" Type="http://schemas.openxmlformats.org/officeDocument/2006/relationships/font" Target="fonts/PTSansNarrow-regular.fntdata"/><Relationship Id="rId13" Type="http://schemas.openxmlformats.org/officeDocument/2006/relationships/slide" Target="slides/slide7.xml"/><Relationship Id="rId35" Type="http://schemas.openxmlformats.org/officeDocument/2006/relationships/font" Target="fonts/OpenSans-bold.fntdata"/><Relationship Id="rId12" Type="http://schemas.openxmlformats.org/officeDocument/2006/relationships/slide" Target="slides/slide6.xml"/><Relationship Id="rId34" Type="http://schemas.openxmlformats.org/officeDocument/2006/relationships/font" Target="fonts/OpenSans-regular.fntdata"/><Relationship Id="rId15" Type="http://schemas.openxmlformats.org/officeDocument/2006/relationships/slide" Target="slides/slide9.xml"/><Relationship Id="rId37" Type="http://schemas.openxmlformats.org/officeDocument/2006/relationships/font" Target="fonts/OpenSans-boldItalic.fntdata"/><Relationship Id="rId14" Type="http://schemas.openxmlformats.org/officeDocument/2006/relationships/slide" Target="slides/slide8.xml"/><Relationship Id="rId36"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I am ___ from team one, and my teammates are _____. Our topic is monocular depth estimation, which is the challenge of converting the image or video from a single colour camera into a mapping of the depth at every point. Essentially we want to convert *next slide*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e37f70005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e37f70005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Now that there is plenty of good quality data, it’s time to build a machine learning model that can convert colour images into depth maps. A few architectures were tested but many fell short of this difficult task. Traditional convolutional autoencoders were not able to restore any detail from the compressed feature maps in the middle layers. When adding skip connections such that each layer receives the previous two layers, some improvements were made but GPU memory became a serious limitation. A fresh new conditional GAN-based approach was then attempted, where the generator was given an RGB image concatenated with noise, and was then asked to produce a depth map. Its loss was determined by a traditional CNN classifier. This approach proved very difficult to train, however.</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e37f70005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e37f70005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observed a breakthrough after stumbling on a paper that suggested adding skip connections between encoder and decoder layers. We used MobileNetV2 as our encoder, and built a decoder using regular convolutions with interpolation upscaling. This model architecture allows less heavily processed features maps to have a greater impact on the final depth image. The result is that generated depth maps have much better clarity and structural detail.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e37f7000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e37f7000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skip connection module is what allows the feature maps to bypass convolutions. This module is implemented in the decoder and receives two inputs: the previous layer, and a feature map from MobileNetV2 with twice the height and width. The former is upscaled by a factor of 2 in both dimensions in order to match the latter, after which they are concatenated together into a combined feature map. This then undergoes two layers of convolutions, and finally returns the output for the next block.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e37f70005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e37f70005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autoencoder employs 5 decoding steps, out of which 4 receive skip connections. In its forward pass, the model appends the output from each MobileNetV2 layer for a given RGB image into a features list, which is then indexed and passed into Skip Connection blocks. These block are chained together until the image is upscaled back into the original dimensions. Two batch normalizations are also dispersed in between to smoothen the gradient descent.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e37f70005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e37f70005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But what does all this mean? To demo our model, we fed in a video stream and reconstructed the output. We’ll let you guys decide how it went!</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e27130f1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e27130f1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e27130f1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e27130f1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loss function we used is RMSE, or root mean squared error. Essentially, this loss function compares the generated depth map and the ground truth pixels by iterating over every coordinate and applying the equation shown. </a:t>
            </a:r>
            <a:endParaRPr/>
          </a:p>
          <a:p>
            <a:pPr indent="0" lvl="0" marL="0" rtl="0" algn="l">
              <a:spcBef>
                <a:spcPts val="0"/>
              </a:spcBef>
              <a:spcAft>
                <a:spcPts val="0"/>
              </a:spcAft>
              <a:buNone/>
            </a:pPr>
            <a:r>
              <a:rPr lang="en"/>
              <a:t>//**getting the depth difference, squaring it, summing all of the values together, taking an average, and then square rooting the result.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final loss is quite close to an average depth difference between the two images. It is worth noting that the loss depends greatly on the range of possible depth values, and so is not comparable with loss values from other datasets, unless depth normalization is done the same way.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e27130f1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e27130f1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model architecture achieved a training loss almost 3 times lower than the baseline model, and a 35% lower validation loss. It did also take 4 times longer to train, but both models train very quickly compared to other CNN architectures.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e27130f1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e27130f1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comparison of the baseline and final model on test samples. The baseline model is able to extract more structural elements from the color image, but fails miserable at accurately predicting depth, as it seems to rely too much on brightness for its prediction. On the other hand, the final model is a little blurry but is able to accurately predict the depth of different areas in the image.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e37f70005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e37f70005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comparison of the baseline and final model on test samples. The baseline model is able to extract more structural elements from the color image, but fails miserable at accurately predicting depth, as it seems to rely too much on brightness for its prediction. On the other hand, the final model is a little blurry but quite accurately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e27130f1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e27130f1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*pause a bit, then next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8e37f70005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e37f70005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One observation our team members made is that finding a suitable data source is very important, and a dataset should be only be selected after a thorough examination of all available options. As choosing the NYU dataset initially led to the generation of inaccurate depth maps of rgb images, due to the dataset containing significant noise and missing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lot of time was initially spent on the NYU dataset, which contained significant noise and had missing features in the ground truth maps. As a result, our training progress was hindered as poor ground truth images led to the generation of inaccurate depth maps of rgb images.**//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Further, our team noticed the major improvement in performance yielded by utilizing skip connections in an Autoencoder coupled with transfer-learning. The model with skip connections succeeded in extracting significantly more details when compared to our baseline model comprising of simple convolutions, thus providing much higher quality depth mappings.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is also important to note the difficulty in applying a monocular depth estimation ML model to a real world application. Despite our team experimenting extensively with a wide range of models including Autoencoders, GANs, cGANs and skip connections, our best model occasionally fails to accurately identify the depth of certain objects in settings where there are a large number of objects in the foreground. This may lead to potentially hazardous situations in a real world application such as obstacle detection using depth estimation in self-driving vehicles.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e37f70005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e37f70005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to our presentation, we would be happy to take any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e27130f1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e27130f1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this. Here is a grayscale representation of a depth map, where darker pixels show areas closer to the camera. Different colour schemes can also be used to display the same information.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e27130f1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e27130f1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does any of this matter? Well depth detection is a very important tool that provides access to 3-dimensional spatial data of our surroundings, as opposed to a 2-dimensional image. There are many use cases where it is necessary for a machine to have easy access to this information in order to understand the world around it, whether it is a vision-guided robot assembling a product, an augmented reality system, or a self-driving vehicle.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e36a034d0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e36a034d0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current solutions use bulky and expensive sensors, that employ rotating laser range finders aka LiDAR, stereo cameras, or infrared dot projectors. These sensors perform actual depth measurements to some degree, but are not easily scalable and have issues with resolution and refresh rate.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e37f70005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e37f70005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developments in processor architecture design has led to the mass-manufacturing of very cheap TPUs or Tensor Processing Units that can perform rapid machine learning operations. So what if we can create a machine learning model to convert the color images from a camera module into fairly accurate depth maps? Well that would save a lot of space and money! But how do we design and train a model that can perform this task?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e36a034d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e36a034d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we are going to need a lot of data. </a:t>
            </a:r>
            <a:r>
              <a:rPr lang="en">
                <a:solidFill>
                  <a:schemeClr val="dk1"/>
                </a:solidFill>
              </a:rPr>
              <a:t>We obtained our data from the Digital Image Media Lab from Yonsei University in South Korea. They provide RGB videos of various indoor and outdoor scenes with corresponding depth maps in the form of individual image frames. In order to keep data size down, we only used 5 scenes from the indoor section. Since frames that are close together tend to be almost identical, we only kept one in 5 frames, resulting in 6 frames per second.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e37f7000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e37f7000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image was paired up with its depth map, with each pair being a data point. All of the image pairs were then encoded into a single large binary file to improve loading performance. Since we wanted to avoid overlap between training, validation, and testing data, the ordered dataset was first split up into the 3 sections, after which the individual sections’ frames were shuffled. </a:t>
            </a:r>
            <a:r>
              <a:rPr lang="en">
                <a:solidFill>
                  <a:schemeClr val="dk1"/>
                </a:solidFill>
              </a:rPr>
              <a:t>O</a:t>
            </a:r>
            <a:r>
              <a:rPr lang="en">
                <a:solidFill>
                  <a:schemeClr val="dk1"/>
                </a:solidFill>
              </a:rPr>
              <a:t>nly taking one out every 5 frames lowered the number of data points to just over 3600.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e37f700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e37f700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circumvented this by applying data augmentation to the training images. That way, every epoch will be different and we have almost unlimited data. The image pair was first randomly rotated and then center cropped to remove the black edges. The resulting image was further randomly cropped to yield a smaller portion of the image at random, and then a random horizontal flip was applied with a probability of 50%. This means that many 224 by 224 images can be extracted from the original 480 by 640 image.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2.png"/><Relationship Id="rId10" Type="http://schemas.openxmlformats.org/officeDocument/2006/relationships/image" Target="../media/image34.png"/><Relationship Id="rId9"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1.png"/><Relationship Id="rId8" Type="http://schemas.openxmlformats.org/officeDocument/2006/relationships/image" Target="../media/image24.png"/></Relationships>
</file>

<file path=ppt/slides/_rels/slide19.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34.png"/><Relationship Id="rId13" Type="http://schemas.openxmlformats.org/officeDocument/2006/relationships/image" Target="../media/image40.png"/><Relationship Id="rId12"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32.png"/><Relationship Id="rId9" Type="http://schemas.openxmlformats.org/officeDocument/2006/relationships/image" Target="../media/image36.png"/><Relationship Id="rId15" Type="http://schemas.openxmlformats.org/officeDocument/2006/relationships/image" Target="../media/image41.png"/><Relationship Id="rId14" Type="http://schemas.openxmlformats.org/officeDocument/2006/relationships/image" Target="../media/image39.png"/><Relationship Id="rId17" Type="http://schemas.openxmlformats.org/officeDocument/2006/relationships/image" Target="../media/image45.png"/><Relationship Id="rId16" Type="http://schemas.openxmlformats.org/officeDocument/2006/relationships/image" Target="../media/image44.png"/><Relationship Id="rId5" Type="http://schemas.openxmlformats.org/officeDocument/2006/relationships/image" Target="../media/image33.png"/><Relationship Id="rId6" Type="http://schemas.openxmlformats.org/officeDocument/2006/relationships/image" Target="../media/image37.png"/><Relationship Id="rId18" Type="http://schemas.openxmlformats.org/officeDocument/2006/relationships/image" Target="../media/image42.png"/><Relationship Id="rId7" Type="http://schemas.openxmlformats.org/officeDocument/2006/relationships/image" Target="../media/image31.png"/><Relationship Id="rId8"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gif"/><Relationship Id="rId5" Type="http://schemas.openxmlformats.org/officeDocument/2006/relationships/image" Target="../media/image10.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27.png"/><Relationship Id="rId7" Type="http://schemas.openxmlformats.org/officeDocument/2006/relationships/image" Target="../media/image16.png"/><Relationship Id="rId8"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3027500" y="917125"/>
            <a:ext cx="33183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Monocular Depth Estimation</a:t>
            </a:r>
            <a:endParaRPr sz="4500"/>
          </a:p>
        </p:txBody>
      </p:sp>
      <p:sp>
        <p:nvSpPr>
          <p:cNvPr id="63" name="Google Shape;63;p13"/>
          <p:cNvSpPr txBox="1"/>
          <p:nvPr>
            <p:ph idx="1" type="subTitle"/>
          </p:nvPr>
        </p:nvSpPr>
        <p:spPr>
          <a:xfrm>
            <a:off x="4028900" y="2454325"/>
            <a:ext cx="1315500" cy="186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t>Team 1</a:t>
            </a:r>
            <a:endParaRPr b="1" sz="1900"/>
          </a:p>
          <a:p>
            <a:pPr indent="0" lvl="0" marL="0" rtl="0" algn="ctr">
              <a:spcBef>
                <a:spcPts val="0"/>
              </a:spcBef>
              <a:spcAft>
                <a:spcPts val="0"/>
              </a:spcAft>
              <a:buNone/>
            </a:pPr>
            <a:r>
              <a:t/>
            </a:r>
            <a:endParaRPr b="1" sz="1900"/>
          </a:p>
          <a:p>
            <a:pPr indent="0" lvl="0" marL="0" rtl="0" algn="ctr">
              <a:spcBef>
                <a:spcPts val="0"/>
              </a:spcBef>
              <a:spcAft>
                <a:spcPts val="0"/>
              </a:spcAft>
              <a:buNone/>
            </a:pPr>
            <a:r>
              <a:rPr lang="en" sz="1900"/>
              <a:t>Akram Khan </a:t>
            </a:r>
            <a:endParaRPr sz="1900"/>
          </a:p>
          <a:p>
            <a:pPr indent="0" lvl="0" marL="0" rtl="0" algn="ctr">
              <a:spcBef>
                <a:spcPts val="0"/>
              </a:spcBef>
              <a:spcAft>
                <a:spcPts val="0"/>
              </a:spcAft>
              <a:buNone/>
            </a:pPr>
            <a:r>
              <a:rPr lang="en" sz="1900"/>
              <a:t>Brandon Wu</a:t>
            </a:r>
            <a:endParaRPr sz="1900"/>
          </a:p>
          <a:p>
            <a:pPr indent="0" lvl="0" marL="0" rtl="0" algn="ctr">
              <a:spcBef>
                <a:spcPts val="0"/>
              </a:spcBef>
              <a:spcAft>
                <a:spcPts val="0"/>
              </a:spcAft>
              <a:buNone/>
            </a:pPr>
            <a:r>
              <a:rPr lang="en" sz="1900"/>
              <a:t>Darie Roman </a:t>
            </a:r>
            <a:endParaRPr sz="1900"/>
          </a:p>
          <a:p>
            <a:pPr indent="0" lvl="0" marL="0" rtl="0" algn="ctr">
              <a:spcBef>
                <a:spcPts val="0"/>
              </a:spcBef>
              <a:spcAft>
                <a:spcPts val="0"/>
              </a:spcAft>
              <a:buNone/>
            </a:pPr>
            <a:r>
              <a:rPr lang="en" sz="1900"/>
              <a:t>Nada Al Aker</a:t>
            </a:r>
            <a:endParaRPr sz="1900"/>
          </a:p>
        </p:txBody>
      </p:sp>
      <p:grpSp>
        <p:nvGrpSpPr>
          <p:cNvPr id="64" name="Google Shape;64;p13"/>
          <p:cNvGrpSpPr/>
          <p:nvPr/>
        </p:nvGrpSpPr>
        <p:grpSpPr>
          <a:xfrm>
            <a:off x="427800" y="263200"/>
            <a:ext cx="8288375" cy="4309304"/>
            <a:chOff x="452000" y="326000"/>
            <a:chExt cx="8288375" cy="4309304"/>
          </a:xfrm>
        </p:grpSpPr>
        <p:grpSp>
          <p:nvGrpSpPr>
            <p:cNvPr id="65" name="Google Shape;65;p13"/>
            <p:cNvGrpSpPr/>
            <p:nvPr/>
          </p:nvGrpSpPr>
          <p:grpSpPr>
            <a:xfrm>
              <a:off x="452000" y="326000"/>
              <a:ext cx="744000" cy="641100"/>
              <a:chOff x="400550" y="377450"/>
              <a:chExt cx="744000" cy="641100"/>
            </a:xfrm>
          </p:grpSpPr>
          <p:cxnSp>
            <p:nvCxnSpPr>
              <p:cNvPr id="66" name="Google Shape;66;p13"/>
              <p:cNvCxnSpPr/>
              <p:nvPr/>
            </p:nvCxnSpPr>
            <p:spPr>
              <a:xfrm rot="10800000">
                <a:off x="400550" y="3774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67" name="Google Shape;67;p13"/>
              <p:cNvCxnSpPr/>
              <p:nvPr/>
            </p:nvCxnSpPr>
            <p:spPr>
              <a:xfrm>
                <a:off x="400550" y="3776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68" name="Google Shape;68;p13"/>
            <p:cNvGrpSpPr/>
            <p:nvPr/>
          </p:nvGrpSpPr>
          <p:grpSpPr>
            <a:xfrm rot="-5400000">
              <a:off x="400550" y="3942750"/>
              <a:ext cx="744000" cy="641100"/>
              <a:chOff x="552950" y="529850"/>
              <a:chExt cx="744000" cy="641100"/>
            </a:xfrm>
          </p:grpSpPr>
          <p:cxnSp>
            <p:nvCxnSpPr>
              <p:cNvPr id="69" name="Google Shape;69;p13"/>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70" name="Google Shape;70;p13"/>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71" name="Google Shape;71;p13"/>
            <p:cNvGrpSpPr/>
            <p:nvPr/>
          </p:nvGrpSpPr>
          <p:grpSpPr>
            <a:xfrm rot="10800000">
              <a:off x="7996366" y="3994204"/>
              <a:ext cx="744000" cy="641100"/>
              <a:chOff x="552950" y="529850"/>
              <a:chExt cx="744000" cy="641100"/>
            </a:xfrm>
          </p:grpSpPr>
          <p:cxnSp>
            <p:nvCxnSpPr>
              <p:cNvPr id="72" name="Google Shape;72;p13"/>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73" name="Google Shape;73;p13"/>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74" name="Google Shape;74;p13"/>
            <p:cNvGrpSpPr/>
            <p:nvPr/>
          </p:nvGrpSpPr>
          <p:grpSpPr>
            <a:xfrm rot="5400000">
              <a:off x="8047825" y="377450"/>
              <a:ext cx="744000" cy="641100"/>
              <a:chOff x="552950" y="529850"/>
              <a:chExt cx="744000" cy="641100"/>
            </a:xfrm>
          </p:grpSpPr>
          <p:cxnSp>
            <p:nvCxnSpPr>
              <p:cNvPr id="75" name="Google Shape;75;p13"/>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76" name="Google Shape;76;p13"/>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pic>
          <p:nvPicPr>
            <p:cNvPr id="77" name="Google Shape;77;p13"/>
            <p:cNvPicPr preferRelativeResize="0"/>
            <p:nvPr/>
          </p:nvPicPr>
          <p:blipFill>
            <a:blip r:embed="rId3">
              <a:alphaModFix/>
            </a:blip>
            <a:stretch>
              <a:fillRect/>
            </a:stretch>
          </p:blipFill>
          <p:spPr>
            <a:xfrm>
              <a:off x="621725" y="385138"/>
              <a:ext cx="522825" cy="522825"/>
            </a:xfrm>
            <a:prstGeom prst="rect">
              <a:avLst/>
            </a:prstGeom>
            <a:noFill/>
            <a:ln>
              <a:noFill/>
            </a:ln>
          </p:spPr>
        </p:pic>
        <p:pic>
          <p:nvPicPr>
            <p:cNvPr id="78" name="Google Shape;78;p13"/>
            <p:cNvPicPr preferRelativeResize="0"/>
            <p:nvPr/>
          </p:nvPicPr>
          <p:blipFill rotWithShape="1">
            <a:blip r:embed="rId4">
              <a:alphaModFix/>
            </a:blip>
            <a:srcRect b="14108" l="34549" r="34982" t="18641"/>
            <a:stretch/>
          </p:blipFill>
          <p:spPr>
            <a:xfrm>
              <a:off x="8099275" y="468492"/>
              <a:ext cx="322700" cy="356133"/>
            </a:xfrm>
            <a:prstGeom prst="rect">
              <a:avLst/>
            </a:prstGeom>
            <a:noFill/>
            <a:ln>
              <a:noFill/>
            </a:ln>
          </p:spPr>
        </p:pic>
      </p:grpSp>
      <p:grpSp>
        <p:nvGrpSpPr>
          <p:cNvPr id="79" name="Google Shape;79;p13"/>
          <p:cNvGrpSpPr/>
          <p:nvPr/>
        </p:nvGrpSpPr>
        <p:grpSpPr>
          <a:xfrm>
            <a:off x="11450" y="4604716"/>
            <a:ext cx="9132500" cy="430784"/>
            <a:chOff x="11450" y="4680725"/>
            <a:chExt cx="9212650" cy="354905"/>
          </a:xfrm>
        </p:grpSpPr>
        <p:sp>
          <p:nvSpPr>
            <p:cNvPr id="80" name="Google Shape;80;p13"/>
            <p:cNvSpPr/>
            <p:nvPr/>
          </p:nvSpPr>
          <p:spPr>
            <a:xfrm>
              <a:off x="11450" y="4680725"/>
              <a:ext cx="1281900" cy="354900"/>
            </a:xfrm>
            <a:prstGeom prst="homePlate">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81" name="Google Shape;81;p13"/>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82" name="Google Shape;82;p13"/>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83" name="Google Shape;83;p13"/>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84" name="Google Shape;84;p13"/>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85" name="Google Shape;85;p13"/>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PT Sans Narrow"/>
                  <a:ea typeface="PT Sans Narrow"/>
                  <a:cs typeface="PT Sans Narrow"/>
                  <a:sym typeface="PT Sans Narrow"/>
                </a:rPr>
                <a:t>Performance</a:t>
              </a:r>
              <a:endParaRPr sz="1300">
                <a:latin typeface="PT Sans Narrow"/>
                <a:ea typeface="PT Sans Narrow"/>
                <a:cs typeface="PT Sans Narrow"/>
                <a:sym typeface="PT Sans Narrow"/>
              </a:endParaRPr>
            </a:p>
          </p:txBody>
        </p:sp>
        <p:sp>
          <p:nvSpPr>
            <p:cNvPr id="86" name="Google Shape;86;p13"/>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spTree>
  </p:cSld>
  <p:clrMapOvr>
    <a:masterClrMapping/>
  </p:clrMapOvr>
  <mc:AlternateContent>
    <mc:Choice Requires="p14">
      <p:transition spd="slow" p14:dur="2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animEffect filter="fade" transition="in">
                                      <p:cBhvr>
                                        <p:cTn dur="1000"/>
                                        <p:tgtEl>
                                          <p:spTgt spid="6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773700" y="44620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Building the Architecture</a:t>
            </a:r>
            <a:endParaRPr/>
          </a:p>
        </p:txBody>
      </p:sp>
      <p:grpSp>
        <p:nvGrpSpPr>
          <p:cNvPr id="264" name="Google Shape;264;p22"/>
          <p:cNvGrpSpPr/>
          <p:nvPr/>
        </p:nvGrpSpPr>
        <p:grpSpPr>
          <a:xfrm>
            <a:off x="673551" y="649237"/>
            <a:ext cx="7491360" cy="522825"/>
            <a:chOff x="621725" y="385138"/>
            <a:chExt cx="7800250" cy="522825"/>
          </a:xfrm>
        </p:grpSpPr>
        <p:pic>
          <p:nvPicPr>
            <p:cNvPr id="265" name="Google Shape;265;p22"/>
            <p:cNvPicPr preferRelativeResize="0"/>
            <p:nvPr/>
          </p:nvPicPr>
          <p:blipFill>
            <a:blip r:embed="rId3">
              <a:alphaModFix/>
            </a:blip>
            <a:stretch>
              <a:fillRect/>
            </a:stretch>
          </p:blipFill>
          <p:spPr>
            <a:xfrm>
              <a:off x="621725" y="385138"/>
              <a:ext cx="522825" cy="522825"/>
            </a:xfrm>
            <a:prstGeom prst="rect">
              <a:avLst/>
            </a:prstGeom>
            <a:noFill/>
            <a:ln>
              <a:noFill/>
            </a:ln>
          </p:spPr>
        </p:pic>
        <p:pic>
          <p:nvPicPr>
            <p:cNvPr id="266" name="Google Shape;266;p22"/>
            <p:cNvPicPr preferRelativeResize="0"/>
            <p:nvPr/>
          </p:nvPicPr>
          <p:blipFill rotWithShape="1">
            <a:blip r:embed="rId4">
              <a:alphaModFix/>
            </a:blip>
            <a:srcRect b="14108" l="34549" r="34982" t="18641"/>
            <a:stretch/>
          </p:blipFill>
          <p:spPr>
            <a:xfrm>
              <a:off x="8099275" y="468492"/>
              <a:ext cx="322700" cy="356133"/>
            </a:xfrm>
            <a:prstGeom prst="rect">
              <a:avLst/>
            </a:prstGeom>
            <a:noFill/>
            <a:ln>
              <a:noFill/>
            </a:ln>
          </p:spPr>
        </p:pic>
      </p:grpSp>
      <p:cxnSp>
        <p:nvCxnSpPr>
          <p:cNvPr id="267" name="Google Shape;267;p22"/>
          <p:cNvCxnSpPr/>
          <p:nvPr/>
        </p:nvCxnSpPr>
        <p:spPr>
          <a:xfrm rot="10800000">
            <a:off x="503550" y="446200"/>
            <a:ext cx="0" cy="1053000"/>
          </a:xfrm>
          <a:prstGeom prst="straightConnector1">
            <a:avLst/>
          </a:prstGeom>
          <a:noFill/>
          <a:ln cap="flat" cmpd="sng" w="28575">
            <a:solidFill>
              <a:schemeClr val="lt2"/>
            </a:solidFill>
            <a:prstDash val="solid"/>
            <a:round/>
            <a:headEnd len="med" w="med" type="none"/>
            <a:tailEnd len="med" w="med" type="none"/>
          </a:ln>
        </p:spPr>
      </p:cxnSp>
      <p:cxnSp>
        <p:nvCxnSpPr>
          <p:cNvPr id="268" name="Google Shape;268;p22"/>
          <p:cNvCxnSpPr/>
          <p:nvPr/>
        </p:nvCxnSpPr>
        <p:spPr>
          <a:xfrm>
            <a:off x="503550" y="446200"/>
            <a:ext cx="1167300" cy="6600"/>
          </a:xfrm>
          <a:prstGeom prst="straightConnector1">
            <a:avLst/>
          </a:prstGeom>
          <a:noFill/>
          <a:ln cap="flat" cmpd="sng" w="28575">
            <a:solidFill>
              <a:schemeClr val="lt2"/>
            </a:solidFill>
            <a:prstDash val="solid"/>
            <a:round/>
            <a:headEnd len="med" w="med" type="none"/>
            <a:tailEnd len="med" w="med" type="none"/>
          </a:ln>
        </p:spPr>
      </p:cxnSp>
      <p:cxnSp>
        <p:nvCxnSpPr>
          <p:cNvPr id="269" name="Google Shape;269;p22"/>
          <p:cNvCxnSpPr/>
          <p:nvPr/>
        </p:nvCxnSpPr>
        <p:spPr>
          <a:xfrm>
            <a:off x="7507200" y="4665200"/>
            <a:ext cx="1167300" cy="6600"/>
          </a:xfrm>
          <a:prstGeom prst="straightConnector1">
            <a:avLst/>
          </a:prstGeom>
          <a:noFill/>
          <a:ln cap="flat" cmpd="sng" w="28575">
            <a:solidFill>
              <a:schemeClr val="lt2"/>
            </a:solidFill>
            <a:prstDash val="solid"/>
            <a:round/>
            <a:headEnd len="med" w="med" type="none"/>
            <a:tailEnd len="med" w="med" type="none"/>
          </a:ln>
        </p:spPr>
      </p:cxnSp>
      <p:cxnSp>
        <p:nvCxnSpPr>
          <p:cNvPr id="270" name="Google Shape;270;p22"/>
          <p:cNvCxnSpPr/>
          <p:nvPr/>
        </p:nvCxnSpPr>
        <p:spPr>
          <a:xfrm flipH="1">
            <a:off x="8674500" y="3497300"/>
            <a:ext cx="300" cy="1174500"/>
          </a:xfrm>
          <a:prstGeom prst="straightConnector1">
            <a:avLst/>
          </a:prstGeom>
          <a:noFill/>
          <a:ln cap="flat" cmpd="sng" w="28575">
            <a:solidFill>
              <a:schemeClr val="lt2"/>
            </a:solidFill>
            <a:prstDash val="solid"/>
            <a:round/>
            <a:headEnd len="med" w="med" type="none"/>
            <a:tailEnd len="med" w="med" type="none"/>
          </a:ln>
        </p:spPr>
      </p:cxnSp>
      <p:sp>
        <p:nvSpPr>
          <p:cNvPr id="271" name="Google Shape;271;p22"/>
          <p:cNvSpPr txBox="1"/>
          <p:nvPr/>
        </p:nvSpPr>
        <p:spPr>
          <a:xfrm>
            <a:off x="1113525" y="1976800"/>
            <a:ext cx="7051500" cy="2067000"/>
          </a:xfrm>
          <a:prstGeom prst="rect">
            <a:avLst/>
          </a:prstGeom>
          <a:noFill/>
          <a:ln>
            <a:noFill/>
          </a:ln>
        </p:spPr>
        <p:txBody>
          <a:bodyPr anchorCtr="0" anchor="t" bIns="91425" lIns="91425" spcFirstLastPara="1" rIns="91425" wrap="square" tIns="91425">
            <a:noAutofit/>
          </a:bodyPr>
          <a:lstStyle/>
          <a:p>
            <a:pPr indent="-368300" lvl="0" marL="457200" rtl="0" algn="l">
              <a:lnSpc>
                <a:spcPct val="200000"/>
              </a:lnSpc>
              <a:spcBef>
                <a:spcPts val="0"/>
              </a:spcBef>
              <a:spcAft>
                <a:spcPts val="0"/>
              </a:spcAft>
              <a:buSzPts val="2200"/>
              <a:buFont typeface="Economica"/>
              <a:buChar char="●"/>
            </a:pPr>
            <a:r>
              <a:rPr lang="en" sz="2200">
                <a:latin typeface="Economica"/>
                <a:ea typeface="Economica"/>
                <a:cs typeface="Economica"/>
                <a:sym typeface="Economica"/>
              </a:rPr>
              <a:t>Traditional convolutional autoencoder</a:t>
            </a:r>
            <a:endParaRPr sz="2200">
              <a:latin typeface="Economica"/>
              <a:ea typeface="Economica"/>
              <a:cs typeface="Economica"/>
              <a:sym typeface="Economica"/>
            </a:endParaRPr>
          </a:p>
          <a:p>
            <a:pPr indent="-368300" lvl="0" marL="457200" rtl="0" algn="l">
              <a:lnSpc>
                <a:spcPct val="200000"/>
              </a:lnSpc>
              <a:spcBef>
                <a:spcPts val="0"/>
              </a:spcBef>
              <a:spcAft>
                <a:spcPts val="0"/>
              </a:spcAft>
              <a:buSzPts val="2200"/>
              <a:buFont typeface="Economica"/>
              <a:buChar char="●"/>
            </a:pPr>
            <a:r>
              <a:rPr lang="en" sz="2200">
                <a:latin typeface="Economica"/>
                <a:ea typeface="Economica"/>
                <a:cs typeface="Economica"/>
                <a:sym typeface="Economica"/>
              </a:rPr>
              <a:t>Convolutional autoencoder with sequential skip connections</a:t>
            </a:r>
            <a:endParaRPr sz="2200">
              <a:latin typeface="Economica"/>
              <a:ea typeface="Economica"/>
              <a:cs typeface="Economica"/>
              <a:sym typeface="Economica"/>
            </a:endParaRPr>
          </a:p>
          <a:p>
            <a:pPr indent="-368300" lvl="0" marL="457200" rtl="0" algn="l">
              <a:lnSpc>
                <a:spcPct val="200000"/>
              </a:lnSpc>
              <a:spcBef>
                <a:spcPts val="0"/>
              </a:spcBef>
              <a:spcAft>
                <a:spcPts val="0"/>
              </a:spcAft>
              <a:buSzPts val="2200"/>
              <a:buFont typeface="Economica"/>
              <a:buChar char="●"/>
            </a:pPr>
            <a:r>
              <a:rPr lang="en" sz="2200">
                <a:latin typeface="Economica"/>
                <a:ea typeface="Economica"/>
                <a:cs typeface="Economica"/>
                <a:sym typeface="Economica"/>
              </a:rPr>
              <a:t>Conditional DCGAN with RGB Image as condition</a:t>
            </a:r>
            <a:endParaRPr sz="2200">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1471825" y="162825"/>
            <a:ext cx="62919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Skip Connections Auto Encoder</a:t>
            </a:r>
            <a:endParaRPr/>
          </a:p>
        </p:txBody>
      </p:sp>
      <p:grpSp>
        <p:nvGrpSpPr>
          <p:cNvPr id="277" name="Google Shape;277;p23"/>
          <p:cNvGrpSpPr/>
          <p:nvPr/>
        </p:nvGrpSpPr>
        <p:grpSpPr>
          <a:xfrm>
            <a:off x="11450" y="4612121"/>
            <a:ext cx="9212650" cy="423615"/>
            <a:chOff x="11450" y="4680725"/>
            <a:chExt cx="9212650" cy="354905"/>
          </a:xfrm>
        </p:grpSpPr>
        <p:sp>
          <p:nvSpPr>
            <p:cNvPr id="278" name="Google Shape;278;p23"/>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279" name="Google Shape;279;p23"/>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280" name="Google Shape;280;p23"/>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281" name="Google Shape;281;p23"/>
            <p:cNvSpPr/>
            <p:nvPr/>
          </p:nvSpPr>
          <p:spPr>
            <a:xfrm>
              <a:off x="4486075" y="4680728"/>
              <a:ext cx="1377000" cy="354900"/>
            </a:xfrm>
            <a:prstGeom prst="chevron">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282" name="Google Shape;282;p23"/>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283" name="Google Shape;283;p23"/>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284" name="Google Shape;284;p23"/>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pic>
        <p:nvPicPr>
          <p:cNvPr id="285" name="Google Shape;285;p23"/>
          <p:cNvPicPr preferRelativeResize="0"/>
          <p:nvPr/>
        </p:nvPicPr>
        <p:blipFill rotWithShape="1">
          <a:blip r:embed="rId3">
            <a:alphaModFix/>
          </a:blip>
          <a:srcRect b="83455" l="12795" r="73262" t="4096"/>
          <a:stretch/>
        </p:blipFill>
        <p:spPr>
          <a:xfrm>
            <a:off x="490799" y="491350"/>
            <a:ext cx="990699" cy="625448"/>
          </a:xfrm>
          <a:prstGeom prst="rect">
            <a:avLst/>
          </a:prstGeom>
          <a:noFill/>
          <a:ln>
            <a:noFill/>
          </a:ln>
        </p:spPr>
      </p:pic>
      <p:pic>
        <p:nvPicPr>
          <p:cNvPr id="286" name="Google Shape;286;p23"/>
          <p:cNvPicPr preferRelativeResize="0"/>
          <p:nvPr/>
        </p:nvPicPr>
        <p:blipFill rotWithShape="1">
          <a:blip r:embed="rId3">
            <a:alphaModFix/>
          </a:blip>
          <a:srcRect b="25246" l="0" r="0" t="15378"/>
          <a:stretch/>
        </p:blipFill>
        <p:spPr>
          <a:xfrm>
            <a:off x="490788" y="1116788"/>
            <a:ext cx="8162424" cy="3426962"/>
          </a:xfrm>
          <a:prstGeom prst="rect">
            <a:avLst/>
          </a:prstGeom>
          <a:noFill/>
          <a:ln>
            <a:noFill/>
          </a:ln>
        </p:spPr>
      </p:pic>
      <p:sp>
        <p:nvSpPr>
          <p:cNvPr id="287" name="Google Shape;287;p23"/>
          <p:cNvSpPr txBox="1"/>
          <p:nvPr/>
        </p:nvSpPr>
        <p:spPr>
          <a:xfrm>
            <a:off x="1180675" y="4197825"/>
            <a:ext cx="53619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Open Sans"/>
                <a:ea typeface="Open Sans"/>
                <a:cs typeface="Open Sans"/>
                <a:sym typeface="Open Sans"/>
              </a:rPr>
              <a:t>Note: some MobilNetV2 layers not illustrated</a:t>
            </a:r>
            <a:endParaRPr i="1">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Skip Connection Module</a:t>
            </a:r>
            <a:endParaRPr/>
          </a:p>
        </p:txBody>
      </p:sp>
      <p:grpSp>
        <p:nvGrpSpPr>
          <p:cNvPr id="293" name="Google Shape;293;p24"/>
          <p:cNvGrpSpPr/>
          <p:nvPr/>
        </p:nvGrpSpPr>
        <p:grpSpPr>
          <a:xfrm>
            <a:off x="11450" y="4612121"/>
            <a:ext cx="9212650" cy="423615"/>
            <a:chOff x="11450" y="4680725"/>
            <a:chExt cx="9212650" cy="354905"/>
          </a:xfrm>
        </p:grpSpPr>
        <p:sp>
          <p:nvSpPr>
            <p:cNvPr id="294" name="Google Shape;294;p24"/>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295" name="Google Shape;295;p24"/>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296" name="Google Shape;296;p24"/>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297" name="Google Shape;297;p24"/>
            <p:cNvSpPr/>
            <p:nvPr/>
          </p:nvSpPr>
          <p:spPr>
            <a:xfrm>
              <a:off x="4486075" y="4680728"/>
              <a:ext cx="1377000" cy="354900"/>
            </a:xfrm>
            <a:prstGeom prst="chevron">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298" name="Google Shape;298;p24"/>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299" name="Google Shape;299;p24"/>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300" name="Google Shape;300;p24"/>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pic>
        <p:nvPicPr>
          <p:cNvPr id="301" name="Google Shape;301;p24"/>
          <p:cNvPicPr preferRelativeResize="0"/>
          <p:nvPr/>
        </p:nvPicPr>
        <p:blipFill rotWithShape="1">
          <a:blip r:embed="rId3">
            <a:alphaModFix/>
          </a:blip>
          <a:srcRect b="31181" l="12076" r="15349" t="40260"/>
          <a:stretch/>
        </p:blipFill>
        <p:spPr>
          <a:xfrm>
            <a:off x="410913" y="1458925"/>
            <a:ext cx="8413724" cy="2341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5"/>
          <p:cNvSpPr txBox="1"/>
          <p:nvPr>
            <p:ph type="title"/>
          </p:nvPr>
        </p:nvSpPr>
        <p:spPr>
          <a:xfrm>
            <a:off x="152400" y="176675"/>
            <a:ext cx="8520600" cy="576000"/>
          </a:xfrm>
          <a:prstGeom prst="rect">
            <a:avLst/>
          </a:prstGeom>
        </p:spPr>
        <p:txBody>
          <a:bodyPr anchorCtr="0" anchor="b" bIns="91425" lIns="91425" spcFirstLastPara="1" rIns="91425" wrap="square" tIns="91425">
            <a:noAutofit/>
          </a:bodyPr>
          <a:lstStyle/>
          <a:p>
            <a:pPr indent="457200" lvl="0" marL="457200" rtl="0" algn="l">
              <a:spcBef>
                <a:spcPts val="0"/>
              </a:spcBef>
              <a:spcAft>
                <a:spcPts val="0"/>
              </a:spcAft>
              <a:buNone/>
            </a:pPr>
            <a:r>
              <a:rPr lang="en" sz="3600"/>
              <a:t>Model							Skip Connection Module</a:t>
            </a:r>
            <a:endParaRPr sz="3600"/>
          </a:p>
        </p:txBody>
      </p:sp>
      <p:pic>
        <p:nvPicPr>
          <p:cNvPr id="307" name="Google Shape;307;p25"/>
          <p:cNvPicPr preferRelativeResize="0"/>
          <p:nvPr/>
        </p:nvPicPr>
        <p:blipFill>
          <a:blip r:embed="rId3">
            <a:alphaModFix/>
          </a:blip>
          <a:stretch>
            <a:fillRect/>
          </a:stretch>
        </p:blipFill>
        <p:spPr>
          <a:xfrm>
            <a:off x="152400" y="752675"/>
            <a:ext cx="4216575" cy="4238425"/>
          </a:xfrm>
          <a:prstGeom prst="rect">
            <a:avLst/>
          </a:prstGeom>
          <a:noFill/>
          <a:ln>
            <a:noFill/>
          </a:ln>
        </p:spPr>
      </p:pic>
      <p:pic>
        <p:nvPicPr>
          <p:cNvPr id="308" name="Google Shape;308;p25"/>
          <p:cNvPicPr preferRelativeResize="0"/>
          <p:nvPr/>
        </p:nvPicPr>
        <p:blipFill>
          <a:blip r:embed="rId4">
            <a:alphaModFix/>
          </a:blip>
          <a:stretch>
            <a:fillRect/>
          </a:stretch>
        </p:blipFill>
        <p:spPr>
          <a:xfrm>
            <a:off x="4368975" y="752675"/>
            <a:ext cx="4456778" cy="4238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Demonstration</a:t>
            </a:r>
            <a:endParaRPr/>
          </a:p>
        </p:txBody>
      </p:sp>
      <p:grpSp>
        <p:nvGrpSpPr>
          <p:cNvPr id="314" name="Google Shape;314;p26"/>
          <p:cNvGrpSpPr/>
          <p:nvPr/>
        </p:nvGrpSpPr>
        <p:grpSpPr>
          <a:xfrm>
            <a:off x="673551" y="649237"/>
            <a:ext cx="7491360" cy="522825"/>
            <a:chOff x="621725" y="385138"/>
            <a:chExt cx="7800250" cy="522825"/>
          </a:xfrm>
        </p:grpSpPr>
        <p:pic>
          <p:nvPicPr>
            <p:cNvPr id="315" name="Google Shape;315;p26"/>
            <p:cNvPicPr preferRelativeResize="0"/>
            <p:nvPr/>
          </p:nvPicPr>
          <p:blipFill>
            <a:blip r:embed="rId3">
              <a:alphaModFix/>
            </a:blip>
            <a:stretch>
              <a:fillRect/>
            </a:stretch>
          </p:blipFill>
          <p:spPr>
            <a:xfrm>
              <a:off x="621725" y="385138"/>
              <a:ext cx="522825" cy="522825"/>
            </a:xfrm>
            <a:prstGeom prst="rect">
              <a:avLst/>
            </a:prstGeom>
            <a:noFill/>
            <a:ln>
              <a:noFill/>
            </a:ln>
          </p:spPr>
        </p:pic>
        <p:pic>
          <p:nvPicPr>
            <p:cNvPr id="316" name="Google Shape;316;p26"/>
            <p:cNvPicPr preferRelativeResize="0"/>
            <p:nvPr/>
          </p:nvPicPr>
          <p:blipFill rotWithShape="1">
            <a:blip r:embed="rId4">
              <a:alphaModFix/>
            </a:blip>
            <a:srcRect b="14108" l="34549" r="34982" t="18641"/>
            <a:stretch/>
          </p:blipFill>
          <p:spPr>
            <a:xfrm>
              <a:off x="8099275" y="468492"/>
              <a:ext cx="322700" cy="356133"/>
            </a:xfrm>
            <a:prstGeom prst="rect">
              <a:avLst/>
            </a:prstGeom>
            <a:noFill/>
            <a:ln>
              <a:noFill/>
            </a:ln>
          </p:spPr>
        </p:pic>
      </p:grpSp>
      <p:cxnSp>
        <p:nvCxnSpPr>
          <p:cNvPr id="317" name="Google Shape;317;p26"/>
          <p:cNvCxnSpPr/>
          <p:nvPr/>
        </p:nvCxnSpPr>
        <p:spPr>
          <a:xfrm rot="10800000">
            <a:off x="503550" y="446200"/>
            <a:ext cx="0" cy="1053000"/>
          </a:xfrm>
          <a:prstGeom prst="straightConnector1">
            <a:avLst/>
          </a:prstGeom>
          <a:noFill/>
          <a:ln cap="flat" cmpd="sng" w="28575">
            <a:solidFill>
              <a:schemeClr val="lt2"/>
            </a:solidFill>
            <a:prstDash val="solid"/>
            <a:round/>
            <a:headEnd len="med" w="med" type="none"/>
            <a:tailEnd len="med" w="med" type="none"/>
          </a:ln>
        </p:spPr>
      </p:cxnSp>
      <p:cxnSp>
        <p:nvCxnSpPr>
          <p:cNvPr id="318" name="Google Shape;318;p26"/>
          <p:cNvCxnSpPr/>
          <p:nvPr/>
        </p:nvCxnSpPr>
        <p:spPr>
          <a:xfrm>
            <a:off x="503550" y="446200"/>
            <a:ext cx="1167300" cy="6600"/>
          </a:xfrm>
          <a:prstGeom prst="straightConnector1">
            <a:avLst/>
          </a:prstGeom>
          <a:noFill/>
          <a:ln cap="flat" cmpd="sng" w="28575">
            <a:solidFill>
              <a:schemeClr val="lt2"/>
            </a:solidFill>
            <a:prstDash val="solid"/>
            <a:round/>
            <a:headEnd len="med" w="med" type="none"/>
            <a:tailEnd len="med" w="med" type="none"/>
          </a:ln>
        </p:spPr>
      </p:cxnSp>
      <p:cxnSp>
        <p:nvCxnSpPr>
          <p:cNvPr id="319" name="Google Shape;319;p26"/>
          <p:cNvCxnSpPr/>
          <p:nvPr/>
        </p:nvCxnSpPr>
        <p:spPr>
          <a:xfrm>
            <a:off x="7507200" y="4665200"/>
            <a:ext cx="1167300" cy="6600"/>
          </a:xfrm>
          <a:prstGeom prst="straightConnector1">
            <a:avLst/>
          </a:prstGeom>
          <a:noFill/>
          <a:ln cap="flat" cmpd="sng" w="28575">
            <a:solidFill>
              <a:schemeClr val="lt2"/>
            </a:solidFill>
            <a:prstDash val="solid"/>
            <a:round/>
            <a:headEnd len="med" w="med" type="none"/>
            <a:tailEnd len="med" w="med" type="none"/>
          </a:ln>
        </p:spPr>
      </p:cxnSp>
      <p:cxnSp>
        <p:nvCxnSpPr>
          <p:cNvPr id="320" name="Google Shape;320;p26"/>
          <p:cNvCxnSpPr/>
          <p:nvPr/>
        </p:nvCxnSpPr>
        <p:spPr>
          <a:xfrm flipH="1">
            <a:off x="8674500" y="3497300"/>
            <a:ext cx="300" cy="1174500"/>
          </a:xfrm>
          <a:prstGeom prst="straightConnector1">
            <a:avLst/>
          </a:prstGeom>
          <a:noFill/>
          <a:ln cap="flat" cmpd="sng" w="28575">
            <a:solidFill>
              <a:schemeClr val="lt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27"/>
          <p:cNvGrpSpPr/>
          <p:nvPr/>
        </p:nvGrpSpPr>
        <p:grpSpPr>
          <a:xfrm>
            <a:off x="11450" y="4764521"/>
            <a:ext cx="9212650" cy="423615"/>
            <a:chOff x="11450" y="4680725"/>
            <a:chExt cx="9212650" cy="354905"/>
          </a:xfrm>
        </p:grpSpPr>
        <p:sp>
          <p:nvSpPr>
            <p:cNvPr id="326" name="Google Shape;326;p27"/>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327" name="Google Shape;327;p27"/>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328" name="Google Shape;328;p27"/>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329" name="Google Shape;329;p27"/>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330" name="Google Shape;330;p27"/>
            <p:cNvSpPr/>
            <p:nvPr/>
          </p:nvSpPr>
          <p:spPr>
            <a:xfrm>
              <a:off x="5781300" y="4680728"/>
              <a:ext cx="1009200" cy="354900"/>
            </a:xfrm>
            <a:prstGeom prst="chevron">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331" name="Google Shape;331;p27"/>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332" name="Google Shape;332;p27"/>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pic>
        <p:nvPicPr>
          <p:cNvPr id="333" name="Google Shape;333;p27"/>
          <p:cNvPicPr preferRelativeResize="0"/>
          <p:nvPr/>
        </p:nvPicPr>
        <p:blipFill/>
        <p:spPr>
          <a:xfrm>
            <a:off x="1289788" y="547725"/>
            <a:ext cx="6564425" cy="404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Quantitative Performance</a:t>
            </a:r>
            <a:endParaRPr/>
          </a:p>
        </p:txBody>
      </p:sp>
      <p:sp>
        <p:nvSpPr>
          <p:cNvPr id="339" name="Google Shape;339;p28"/>
          <p:cNvSpPr txBox="1"/>
          <p:nvPr>
            <p:ph idx="1" type="body"/>
          </p:nvPr>
        </p:nvSpPr>
        <p:spPr>
          <a:xfrm>
            <a:off x="311700" y="1613425"/>
            <a:ext cx="6117300" cy="12378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Compare generated vs ground truth pixels</a:t>
            </a:r>
            <a:endParaRPr/>
          </a:p>
          <a:p>
            <a:pPr indent="-342900" lvl="0" marL="457200" rtl="0" algn="l">
              <a:lnSpc>
                <a:spcPct val="200000"/>
              </a:lnSpc>
              <a:spcBef>
                <a:spcPts val="0"/>
              </a:spcBef>
              <a:spcAft>
                <a:spcPts val="0"/>
              </a:spcAft>
              <a:buSzPts val="1800"/>
              <a:buChar char="●"/>
            </a:pPr>
            <a:r>
              <a:rPr lang="en"/>
              <a:t>Not good for comparison with state-of-the-art</a:t>
            </a:r>
            <a:endParaRPr/>
          </a:p>
          <a:p>
            <a:pPr indent="-342900" lvl="0" marL="457200" rtl="0" algn="l">
              <a:lnSpc>
                <a:spcPct val="200000"/>
              </a:lnSpc>
              <a:spcBef>
                <a:spcPts val="0"/>
              </a:spcBef>
              <a:spcAft>
                <a:spcPts val="0"/>
              </a:spcAft>
              <a:buSzPts val="1800"/>
              <a:buChar char="●"/>
            </a:pPr>
            <a:r>
              <a:rPr lang="en"/>
              <a:t>Depends on scale of data</a:t>
            </a:r>
            <a:endParaRPr/>
          </a:p>
        </p:txBody>
      </p:sp>
      <p:pic>
        <p:nvPicPr>
          <p:cNvPr id="340" name="Google Shape;340;p28"/>
          <p:cNvPicPr preferRelativeResize="0"/>
          <p:nvPr/>
        </p:nvPicPr>
        <p:blipFill>
          <a:blip r:embed="rId3">
            <a:alphaModFix/>
          </a:blip>
          <a:stretch>
            <a:fillRect/>
          </a:stretch>
        </p:blipFill>
        <p:spPr>
          <a:xfrm>
            <a:off x="3761225" y="2931063"/>
            <a:ext cx="4610100" cy="1514475"/>
          </a:xfrm>
          <a:prstGeom prst="rect">
            <a:avLst/>
          </a:prstGeom>
          <a:noFill/>
          <a:ln>
            <a:noFill/>
          </a:ln>
        </p:spPr>
      </p:pic>
      <p:grpSp>
        <p:nvGrpSpPr>
          <p:cNvPr id="341" name="Google Shape;341;p28"/>
          <p:cNvGrpSpPr/>
          <p:nvPr/>
        </p:nvGrpSpPr>
        <p:grpSpPr>
          <a:xfrm>
            <a:off x="11450" y="4612121"/>
            <a:ext cx="9212650" cy="423615"/>
            <a:chOff x="11450" y="4680725"/>
            <a:chExt cx="9212650" cy="354905"/>
          </a:xfrm>
        </p:grpSpPr>
        <p:sp>
          <p:nvSpPr>
            <p:cNvPr id="342" name="Google Shape;342;p28"/>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343" name="Google Shape;343;p28"/>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344" name="Google Shape;344;p28"/>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345" name="Google Shape;345;p28"/>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346" name="Google Shape;346;p28"/>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347" name="Google Shape;347;p28"/>
            <p:cNvSpPr/>
            <p:nvPr/>
          </p:nvSpPr>
          <p:spPr>
            <a:xfrm>
              <a:off x="6679075" y="4680728"/>
              <a:ext cx="1377000" cy="354900"/>
            </a:xfrm>
            <a:prstGeom prst="chevron">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348" name="Google Shape;348;p28"/>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Baseline Model         VS           Final Model </a:t>
            </a:r>
            <a:endParaRPr/>
          </a:p>
        </p:txBody>
      </p:sp>
      <p:pic>
        <p:nvPicPr>
          <p:cNvPr id="354" name="Google Shape;354;p29"/>
          <p:cNvPicPr preferRelativeResize="0"/>
          <p:nvPr/>
        </p:nvPicPr>
        <p:blipFill rotWithShape="1">
          <a:blip r:embed="rId3">
            <a:alphaModFix/>
          </a:blip>
          <a:srcRect b="16261" l="0" r="25127" t="0"/>
          <a:stretch/>
        </p:blipFill>
        <p:spPr>
          <a:xfrm>
            <a:off x="4635388" y="1013078"/>
            <a:ext cx="4252325" cy="2797171"/>
          </a:xfrm>
          <a:prstGeom prst="rect">
            <a:avLst/>
          </a:prstGeom>
          <a:noFill/>
          <a:ln>
            <a:noFill/>
          </a:ln>
        </p:spPr>
      </p:pic>
      <p:pic>
        <p:nvPicPr>
          <p:cNvPr id="355" name="Google Shape;355;p29"/>
          <p:cNvPicPr preferRelativeResize="0"/>
          <p:nvPr/>
        </p:nvPicPr>
        <p:blipFill>
          <a:blip r:embed="rId4">
            <a:alphaModFix/>
          </a:blip>
          <a:stretch>
            <a:fillRect/>
          </a:stretch>
        </p:blipFill>
        <p:spPr>
          <a:xfrm>
            <a:off x="86701" y="1013075"/>
            <a:ext cx="4252324" cy="2783472"/>
          </a:xfrm>
          <a:prstGeom prst="rect">
            <a:avLst/>
          </a:prstGeom>
          <a:noFill/>
          <a:ln>
            <a:noFill/>
          </a:ln>
        </p:spPr>
      </p:pic>
      <p:graphicFrame>
        <p:nvGraphicFramePr>
          <p:cNvPr id="356" name="Google Shape;356;p29"/>
          <p:cNvGraphicFramePr/>
          <p:nvPr/>
        </p:nvGraphicFramePr>
        <p:xfrm>
          <a:off x="661663" y="3780825"/>
          <a:ext cx="3000000" cy="3000000"/>
        </p:xfrm>
        <a:graphic>
          <a:graphicData uri="http://schemas.openxmlformats.org/drawingml/2006/table">
            <a:tbl>
              <a:tblPr>
                <a:noFill/>
                <a:tableStyleId>{10205428-DA30-4CE1-A396-F933B25115FF}</a:tableStyleId>
              </a:tblPr>
              <a:tblGrid>
                <a:gridCol w="2200200"/>
                <a:gridCol w="902175"/>
              </a:tblGrid>
              <a:tr h="255900">
                <a:tc>
                  <a:txBody>
                    <a:bodyPr/>
                    <a:lstStyle/>
                    <a:p>
                      <a:pPr indent="0" lvl="0" marL="0" rtl="0" algn="l">
                        <a:spcBef>
                          <a:spcPts val="0"/>
                        </a:spcBef>
                        <a:spcAft>
                          <a:spcPts val="0"/>
                        </a:spcAft>
                        <a:buNone/>
                      </a:pPr>
                      <a:r>
                        <a:rPr lang="en"/>
                        <a:t>Lowest Training Loss</a:t>
                      </a:r>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0.141</a:t>
                      </a:r>
                      <a:endParaRPr b="1">
                        <a:solidFill>
                          <a:srgbClr val="FF0000"/>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47150">
                <a:tc>
                  <a:txBody>
                    <a:bodyPr/>
                    <a:lstStyle/>
                    <a:p>
                      <a:pPr indent="0" lvl="0" marL="0" rtl="0" algn="l">
                        <a:spcBef>
                          <a:spcPts val="0"/>
                        </a:spcBef>
                        <a:spcAft>
                          <a:spcPts val="0"/>
                        </a:spcAft>
                        <a:buNone/>
                      </a:pPr>
                      <a:r>
                        <a:rPr lang="en"/>
                        <a:t>Lowest Validation Loss</a:t>
                      </a:r>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0.112</a:t>
                      </a:r>
                      <a:endParaRPr b="1">
                        <a:solidFill>
                          <a:srgbClr val="FF0000"/>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47150">
                <a:tc>
                  <a:txBody>
                    <a:bodyPr/>
                    <a:lstStyle/>
                    <a:p>
                      <a:pPr indent="0" lvl="0" marL="0" rtl="0" algn="l">
                        <a:spcBef>
                          <a:spcPts val="0"/>
                        </a:spcBef>
                        <a:spcAft>
                          <a:spcPts val="0"/>
                        </a:spcAft>
                        <a:buNone/>
                      </a:pPr>
                      <a:r>
                        <a:rPr lang="en"/>
                        <a:t>Training Time</a:t>
                      </a:r>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t>5:04</a:t>
                      </a:r>
                      <a:endParaRPr b="1"/>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357" name="Google Shape;357;p29"/>
          <p:cNvGrpSpPr/>
          <p:nvPr/>
        </p:nvGrpSpPr>
        <p:grpSpPr>
          <a:xfrm>
            <a:off x="11450" y="4612121"/>
            <a:ext cx="9212650" cy="423615"/>
            <a:chOff x="11450" y="4680725"/>
            <a:chExt cx="9212650" cy="354905"/>
          </a:xfrm>
        </p:grpSpPr>
        <p:sp>
          <p:nvSpPr>
            <p:cNvPr id="358" name="Google Shape;358;p29"/>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359" name="Google Shape;359;p29"/>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360" name="Google Shape;360;p29"/>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361" name="Google Shape;361;p29"/>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362" name="Google Shape;362;p29"/>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363" name="Google Shape;363;p29"/>
            <p:cNvSpPr/>
            <p:nvPr/>
          </p:nvSpPr>
          <p:spPr>
            <a:xfrm>
              <a:off x="6679075" y="4680728"/>
              <a:ext cx="1377000" cy="354900"/>
            </a:xfrm>
            <a:prstGeom prst="chevron">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364" name="Google Shape;364;p29"/>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graphicFrame>
        <p:nvGraphicFramePr>
          <p:cNvPr id="365" name="Google Shape;365;p29"/>
          <p:cNvGraphicFramePr/>
          <p:nvPr/>
        </p:nvGraphicFramePr>
        <p:xfrm>
          <a:off x="5329438" y="3780825"/>
          <a:ext cx="3000000" cy="3000000"/>
        </p:xfrm>
        <a:graphic>
          <a:graphicData uri="http://schemas.openxmlformats.org/drawingml/2006/table">
            <a:tbl>
              <a:tblPr>
                <a:noFill/>
                <a:tableStyleId>{10205428-DA30-4CE1-A396-F933B25115FF}</a:tableStyleId>
              </a:tblPr>
              <a:tblGrid>
                <a:gridCol w="2200200"/>
                <a:gridCol w="902175"/>
              </a:tblGrid>
              <a:tr h="255900">
                <a:tc>
                  <a:txBody>
                    <a:bodyPr/>
                    <a:lstStyle/>
                    <a:p>
                      <a:pPr indent="0" lvl="0" marL="0" rtl="0" algn="l">
                        <a:spcBef>
                          <a:spcPts val="0"/>
                        </a:spcBef>
                        <a:spcAft>
                          <a:spcPts val="0"/>
                        </a:spcAft>
                        <a:buNone/>
                      </a:pPr>
                      <a:r>
                        <a:rPr lang="en"/>
                        <a:t>Lowest Training Loss</a:t>
                      </a:r>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00FF00"/>
                          </a:solidFill>
                        </a:rPr>
                        <a:t>0.054</a:t>
                      </a:r>
                      <a:endParaRPr b="1">
                        <a:solidFill>
                          <a:srgbClr val="00FF00"/>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47150">
                <a:tc>
                  <a:txBody>
                    <a:bodyPr/>
                    <a:lstStyle/>
                    <a:p>
                      <a:pPr indent="0" lvl="0" marL="0" rtl="0" algn="l">
                        <a:spcBef>
                          <a:spcPts val="0"/>
                        </a:spcBef>
                        <a:spcAft>
                          <a:spcPts val="0"/>
                        </a:spcAft>
                        <a:buNone/>
                      </a:pPr>
                      <a:r>
                        <a:rPr lang="en"/>
                        <a:t>Lowest Validation Loss</a:t>
                      </a:r>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00FF00"/>
                          </a:solidFill>
                        </a:rPr>
                        <a:t>0.083</a:t>
                      </a:r>
                      <a:endParaRPr b="1">
                        <a:solidFill>
                          <a:srgbClr val="00FF00"/>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47150">
                <a:tc>
                  <a:txBody>
                    <a:bodyPr/>
                    <a:lstStyle/>
                    <a:p>
                      <a:pPr indent="0" lvl="0" marL="0" rtl="0" algn="l">
                        <a:spcBef>
                          <a:spcPts val="0"/>
                        </a:spcBef>
                        <a:spcAft>
                          <a:spcPts val="0"/>
                        </a:spcAft>
                        <a:buNone/>
                      </a:pPr>
                      <a:r>
                        <a:rPr lang="en"/>
                        <a:t>Training Time</a:t>
                      </a:r>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t>21:47</a:t>
                      </a:r>
                      <a:endParaRPr b="1"/>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30"/>
          <p:cNvPicPr preferRelativeResize="0"/>
          <p:nvPr/>
        </p:nvPicPr>
        <p:blipFill>
          <a:blip r:embed="rId3">
            <a:alphaModFix/>
          </a:blip>
          <a:stretch>
            <a:fillRect/>
          </a:stretch>
        </p:blipFill>
        <p:spPr>
          <a:xfrm>
            <a:off x="2482500" y="160574"/>
            <a:ext cx="2036225" cy="2077201"/>
          </a:xfrm>
          <a:prstGeom prst="rect">
            <a:avLst/>
          </a:prstGeom>
          <a:noFill/>
          <a:ln>
            <a:noFill/>
          </a:ln>
        </p:spPr>
      </p:pic>
      <p:pic>
        <p:nvPicPr>
          <p:cNvPr id="371" name="Google Shape;371;p30"/>
          <p:cNvPicPr preferRelativeResize="0"/>
          <p:nvPr/>
        </p:nvPicPr>
        <p:blipFill>
          <a:blip r:embed="rId4">
            <a:alphaModFix/>
          </a:blip>
          <a:stretch>
            <a:fillRect/>
          </a:stretch>
        </p:blipFill>
        <p:spPr>
          <a:xfrm>
            <a:off x="4690262" y="165088"/>
            <a:ext cx="2036226" cy="2068167"/>
          </a:xfrm>
          <a:prstGeom prst="rect">
            <a:avLst/>
          </a:prstGeom>
          <a:noFill/>
          <a:ln>
            <a:noFill/>
          </a:ln>
        </p:spPr>
      </p:pic>
      <p:pic>
        <p:nvPicPr>
          <p:cNvPr id="372" name="Google Shape;372;p30"/>
          <p:cNvPicPr preferRelativeResize="0"/>
          <p:nvPr/>
        </p:nvPicPr>
        <p:blipFill>
          <a:blip r:embed="rId5">
            <a:alphaModFix/>
          </a:blip>
          <a:stretch>
            <a:fillRect/>
          </a:stretch>
        </p:blipFill>
        <p:spPr>
          <a:xfrm>
            <a:off x="6898025" y="167325"/>
            <a:ext cx="2036226" cy="2063709"/>
          </a:xfrm>
          <a:prstGeom prst="rect">
            <a:avLst/>
          </a:prstGeom>
          <a:noFill/>
          <a:ln>
            <a:noFill/>
          </a:ln>
        </p:spPr>
      </p:pic>
      <p:pic>
        <p:nvPicPr>
          <p:cNvPr id="373" name="Google Shape;373;p30"/>
          <p:cNvPicPr preferRelativeResize="0"/>
          <p:nvPr/>
        </p:nvPicPr>
        <p:blipFill>
          <a:blip r:embed="rId6">
            <a:alphaModFix/>
          </a:blip>
          <a:stretch>
            <a:fillRect/>
          </a:stretch>
        </p:blipFill>
        <p:spPr>
          <a:xfrm>
            <a:off x="274750" y="159438"/>
            <a:ext cx="2036226" cy="2079451"/>
          </a:xfrm>
          <a:prstGeom prst="rect">
            <a:avLst/>
          </a:prstGeom>
          <a:noFill/>
          <a:ln>
            <a:noFill/>
          </a:ln>
        </p:spPr>
      </p:pic>
      <p:pic>
        <p:nvPicPr>
          <p:cNvPr id="374" name="Google Shape;374;p30"/>
          <p:cNvPicPr preferRelativeResize="0"/>
          <p:nvPr/>
        </p:nvPicPr>
        <p:blipFill>
          <a:blip r:embed="rId7">
            <a:alphaModFix/>
          </a:blip>
          <a:stretch>
            <a:fillRect/>
          </a:stretch>
        </p:blipFill>
        <p:spPr>
          <a:xfrm>
            <a:off x="274750" y="2411350"/>
            <a:ext cx="2036225" cy="2079451"/>
          </a:xfrm>
          <a:prstGeom prst="rect">
            <a:avLst/>
          </a:prstGeom>
          <a:noFill/>
          <a:ln>
            <a:noFill/>
          </a:ln>
        </p:spPr>
      </p:pic>
      <p:pic>
        <p:nvPicPr>
          <p:cNvPr id="375" name="Google Shape;375;p30"/>
          <p:cNvPicPr preferRelativeResize="0"/>
          <p:nvPr/>
        </p:nvPicPr>
        <p:blipFill>
          <a:blip r:embed="rId8">
            <a:alphaModFix/>
          </a:blip>
          <a:stretch>
            <a:fillRect/>
          </a:stretch>
        </p:blipFill>
        <p:spPr>
          <a:xfrm>
            <a:off x="2482500" y="2411350"/>
            <a:ext cx="2036226" cy="2079450"/>
          </a:xfrm>
          <a:prstGeom prst="rect">
            <a:avLst/>
          </a:prstGeom>
          <a:noFill/>
          <a:ln>
            <a:noFill/>
          </a:ln>
        </p:spPr>
      </p:pic>
      <p:pic>
        <p:nvPicPr>
          <p:cNvPr id="376" name="Google Shape;376;p30"/>
          <p:cNvPicPr preferRelativeResize="0"/>
          <p:nvPr/>
        </p:nvPicPr>
        <p:blipFill>
          <a:blip r:embed="rId9">
            <a:alphaModFix/>
          </a:blip>
          <a:stretch>
            <a:fillRect/>
          </a:stretch>
        </p:blipFill>
        <p:spPr>
          <a:xfrm>
            <a:off x="4680612" y="2411350"/>
            <a:ext cx="2036224" cy="2079451"/>
          </a:xfrm>
          <a:prstGeom prst="rect">
            <a:avLst/>
          </a:prstGeom>
          <a:noFill/>
          <a:ln>
            <a:noFill/>
          </a:ln>
        </p:spPr>
      </p:pic>
      <p:pic>
        <p:nvPicPr>
          <p:cNvPr id="377" name="Google Shape;377;p30"/>
          <p:cNvPicPr preferRelativeResize="0"/>
          <p:nvPr/>
        </p:nvPicPr>
        <p:blipFill>
          <a:blip r:embed="rId10">
            <a:alphaModFix/>
          </a:blip>
          <a:stretch>
            <a:fillRect/>
          </a:stretch>
        </p:blipFill>
        <p:spPr>
          <a:xfrm>
            <a:off x="6878705" y="2417000"/>
            <a:ext cx="2074857" cy="2068150"/>
          </a:xfrm>
          <a:prstGeom prst="rect">
            <a:avLst/>
          </a:prstGeom>
          <a:noFill/>
          <a:ln>
            <a:noFill/>
          </a:ln>
        </p:spPr>
      </p:pic>
      <p:sp>
        <p:nvSpPr>
          <p:cNvPr id="378" name="Google Shape;378;p30"/>
          <p:cNvSpPr txBox="1"/>
          <p:nvPr>
            <p:ph type="title"/>
          </p:nvPr>
        </p:nvSpPr>
        <p:spPr>
          <a:xfrm>
            <a:off x="354000" y="4359250"/>
            <a:ext cx="1877700" cy="49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Input RGB</a:t>
            </a:r>
            <a:endParaRPr sz="1100">
              <a:latin typeface="Times New Roman"/>
              <a:ea typeface="Times New Roman"/>
              <a:cs typeface="Times New Roman"/>
              <a:sym typeface="Times New Roman"/>
            </a:endParaRPr>
          </a:p>
        </p:txBody>
      </p:sp>
      <p:sp>
        <p:nvSpPr>
          <p:cNvPr id="379" name="Google Shape;379;p30"/>
          <p:cNvSpPr txBox="1"/>
          <p:nvPr>
            <p:ph type="title"/>
          </p:nvPr>
        </p:nvSpPr>
        <p:spPr>
          <a:xfrm>
            <a:off x="2165163" y="4359250"/>
            <a:ext cx="2670900" cy="49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Depth Ground Truth</a:t>
            </a:r>
            <a:endParaRPr sz="1100">
              <a:latin typeface="Times New Roman"/>
              <a:ea typeface="Times New Roman"/>
              <a:cs typeface="Times New Roman"/>
              <a:sym typeface="Times New Roman"/>
            </a:endParaRPr>
          </a:p>
        </p:txBody>
      </p:sp>
      <p:sp>
        <p:nvSpPr>
          <p:cNvPr id="380" name="Google Shape;380;p30"/>
          <p:cNvSpPr txBox="1"/>
          <p:nvPr>
            <p:ph type="title"/>
          </p:nvPr>
        </p:nvSpPr>
        <p:spPr>
          <a:xfrm>
            <a:off x="4759850" y="4359250"/>
            <a:ext cx="1877700" cy="49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Baseline Model</a:t>
            </a:r>
            <a:endParaRPr sz="1100">
              <a:latin typeface="Times New Roman"/>
              <a:ea typeface="Times New Roman"/>
              <a:cs typeface="Times New Roman"/>
              <a:sym typeface="Times New Roman"/>
            </a:endParaRPr>
          </a:p>
        </p:txBody>
      </p:sp>
      <p:sp>
        <p:nvSpPr>
          <p:cNvPr id="381" name="Google Shape;381;p30"/>
          <p:cNvSpPr txBox="1"/>
          <p:nvPr>
            <p:ph type="title"/>
          </p:nvPr>
        </p:nvSpPr>
        <p:spPr>
          <a:xfrm>
            <a:off x="6977275" y="4359250"/>
            <a:ext cx="1877700" cy="49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Final Model</a:t>
            </a:r>
            <a:endParaRPr sz="11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1"/>
          <p:cNvPicPr preferRelativeResize="0"/>
          <p:nvPr/>
        </p:nvPicPr>
        <p:blipFill>
          <a:blip r:embed="rId3">
            <a:alphaModFix/>
          </a:blip>
          <a:stretch>
            <a:fillRect/>
          </a:stretch>
        </p:blipFill>
        <p:spPr>
          <a:xfrm>
            <a:off x="2482500" y="160574"/>
            <a:ext cx="2036225" cy="2077201"/>
          </a:xfrm>
          <a:prstGeom prst="rect">
            <a:avLst/>
          </a:prstGeom>
          <a:noFill/>
          <a:ln>
            <a:noFill/>
          </a:ln>
        </p:spPr>
      </p:pic>
      <p:pic>
        <p:nvPicPr>
          <p:cNvPr id="387" name="Google Shape;387;p31"/>
          <p:cNvPicPr preferRelativeResize="0"/>
          <p:nvPr/>
        </p:nvPicPr>
        <p:blipFill>
          <a:blip r:embed="rId4">
            <a:alphaModFix/>
          </a:blip>
          <a:stretch>
            <a:fillRect/>
          </a:stretch>
        </p:blipFill>
        <p:spPr>
          <a:xfrm>
            <a:off x="4690262" y="165088"/>
            <a:ext cx="2036226" cy="2068167"/>
          </a:xfrm>
          <a:prstGeom prst="rect">
            <a:avLst/>
          </a:prstGeom>
          <a:noFill/>
          <a:ln>
            <a:noFill/>
          </a:ln>
        </p:spPr>
      </p:pic>
      <p:pic>
        <p:nvPicPr>
          <p:cNvPr id="388" name="Google Shape;388;p31"/>
          <p:cNvPicPr preferRelativeResize="0"/>
          <p:nvPr/>
        </p:nvPicPr>
        <p:blipFill>
          <a:blip r:embed="rId5">
            <a:alphaModFix/>
          </a:blip>
          <a:stretch>
            <a:fillRect/>
          </a:stretch>
        </p:blipFill>
        <p:spPr>
          <a:xfrm>
            <a:off x="6898025" y="167325"/>
            <a:ext cx="2036226" cy="2063709"/>
          </a:xfrm>
          <a:prstGeom prst="rect">
            <a:avLst/>
          </a:prstGeom>
          <a:noFill/>
          <a:ln>
            <a:noFill/>
          </a:ln>
        </p:spPr>
      </p:pic>
      <p:pic>
        <p:nvPicPr>
          <p:cNvPr id="389" name="Google Shape;389;p31"/>
          <p:cNvPicPr preferRelativeResize="0"/>
          <p:nvPr/>
        </p:nvPicPr>
        <p:blipFill>
          <a:blip r:embed="rId6">
            <a:alphaModFix/>
          </a:blip>
          <a:stretch>
            <a:fillRect/>
          </a:stretch>
        </p:blipFill>
        <p:spPr>
          <a:xfrm>
            <a:off x="274750" y="159438"/>
            <a:ext cx="2036226" cy="2079451"/>
          </a:xfrm>
          <a:prstGeom prst="rect">
            <a:avLst/>
          </a:prstGeom>
          <a:noFill/>
          <a:ln>
            <a:noFill/>
          </a:ln>
        </p:spPr>
      </p:pic>
      <p:pic>
        <p:nvPicPr>
          <p:cNvPr id="390" name="Google Shape;390;p31"/>
          <p:cNvPicPr preferRelativeResize="0"/>
          <p:nvPr/>
        </p:nvPicPr>
        <p:blipFill>
          <a:blip r:embed="rId7">
            <a:alphaModFix/>
          </a:blip>
          <a:stretch>
            <a:fillRect/>
          </a:stretch>
        </p:blipFill>
        <p:spPr>
          <a:xfrm>
            <a:off x="274750" y="2411350"/>
            <a:ext cx="2036225" cy="2079451"/>
          </a:xfrm>
          <a:prstGeom prst="rect">
            <a:avLst/>
          </a:prstGeom>
          <a:noFill/>
          <a:ln>
            <a:noFill/>
          </a:ln>
        </p:spPr>
      </p:pic>
      <p:pic>
        <p:nvPicPr>
          <p:cNvPr id="391" name="Google Shape;391;p31"/>
          <p:cNvPicPr preferRelativeResize="0"/>
          <p:nvPr/>
        </p:nvPicPr>
        <p:blipFill>
          <a:blip r:embed="rId8">
            <a:alphaModFix/>
          </a:blip>
          <a:stretch>
            <a:fillRect/>
          </a:stretch>
        </p:blipFill>
        <p:spPr>
          <a:xfrm>
            <a:off x="2482500" y="2411350"/>
            <a:ext cx="2036226" cy="2079450"/>
          </a:xfrm>
          <a:prstGeom prst="rect">
            <a:avLst/>
          </a:prstGeom>
          <a:noFill/>
          <a:ln>
            <a:noFill/>
          </a:ln>
        </p:spPr>
      </p:pic>
      <p:pic>
        <p:nvPicPr>
          <p:cNvPr id="392" name="Google Shape;392;p31"/>
          <p:cNvPicPr preferRelativeResize="0"/>
          <p:nvPr/>
        </p:nvPicPr>
        <p:blipFill>
          <a:blip r:embed="rId9">
            <a:alphaModFix/>
          </a:blip>
          <a:stretch>
            <a:fillRect/>
          </a:stretch>
        </p:blipFill>
        <p:spPr>
          <a:xfrm>
            <a:off x="4680612" y="2411350"/>
            <a:ext cx="2036224" cy="2079451"/>
          </a:xfrm>
          <a:prstGeom prst="rect">
            <a:avLst/>
          </a:prstGeom>
          <a:noFill/>
          <a:ln>
            <a:noFill/>
          </a:ln>
        </p:spPr>
      </p:pic>
      <p:pic>
        <p:nvPicPr>
          <p:cNvPr id="393" name="Google Shape;393;p31"/>
          <p:cNvPicPr preferRelativeResize="0"/>
          <p:nvPr/>
        </p:nvPicPr>
        <p:blipFill>
          <a:blip r:embed="rId10">
            <a:alphaModFix/>
          </a:blip>
          <a:stretch>
            <a:fillRect/>
          </a:stretch>
        </p:blipFill>
        <p:spPr>
          <a:xfrm>
            <a:off x="6878705" y="2417000"/>
            <a:ext cx="2074857" cy="2068150"/>
          </a:xfrm>
          <a:prstGeom prst="rect">
            <a:avLst/>
          </a:prstGeom>
          <a:noFill/>
          <a:ln>
            <a:noFill/>
          </a:ln>
        </p:spPr>
      </p:pic>
      <p:sp>
        <p:nvSpPr>
          <p:cNvPr id="394" name="Google Shape;394;p31"/>
          <p:cNvSpPr txBox="1"/>
          <p:nvPr>
            <p:ph type="title"/>
          </p:nvPr>
        </p:nvSpPr>
        <p:spPr>
          <a:xfrm>
            <a:off x="354013" y="4541525"/>
            <a:ext cx="1877700" cy="49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latin typeface="Times New Roman"/>
                <a:ea typeface="Times New Roman"/>
                <a:cs typeface="Times New Roman"/>
                <a:sym typeface="Times New Roman"/>
              </a:rPr>
              <a:t>Input RGB</a:t>
            </a:r>
            <a:endParaRPr sz="2100">
              <a:latin typeface="Times New Roman"/>
              <a:ea typeface="Times New Roman"/>
              <a:cs typeface="Times New Roman"/>
              <a:sym typeface="Times New Roman"/>
            </a:endParaRPr>
          </a:p>
        </p:txBody>
      </p:sp>
      <p:sp>
        <p:nvSpPr>
          <p:cNvPr id="395" name="Google Shape;395;p31"/>
          <p:cNvSpPr txBox="1"/>
          <p:nvPr>
            <p:ph type="title"/>
          </p:nvPr>
        </p:nvSpPr>
        <p:spPr>
          <a:xfrm>
            <a:off x="2561763" y="4541525"/>
            <a:ext cx="1877700" cy="49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Depth Ground Truth</a:t>
            </a:r>
            <a:endParaRPr sz="2100"/>
          </a:p>
        </p:txBody>
      </p:sp>
      <p:sp>
        <p:nvSpPr>
          <p:cNvPr id="396" name="Google Shape;396;p31"/>
          <p:cNvSpPr txBox="1"/>
          <p:nvPr>
            <p:ph type="title"/>
          </p:nvPr>
        </p:nvSpPr>
        <p:spPr>
          <a:xfrm>
            <a:off x="4759850" y="4541525"/>
            <a:ext cx="1877700" cy="49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Baseline Model</a:t>
            </a:r>
            <a:endParaRPr sz="2100"/>
          </a:p>
        </p:txBody>
      </p:sp>
      <p:sp>
        <p:nvSpPr>
          <p:cNvPr id="397" name="Google Shape;397;p31"/>
          <p:cNvSpPr txBox="1"/>
          <p:nvPr>
            <p:ph type="title"/>
          </p:nvPr>
        </p:nvSpPr>
        <p:spPr>
          <a:xfrm>
            <a:off x="6977288" y="4541525"/>
            <a:ext cx="1877700" cy="49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Final Model</a:t>
            </a:r>
            <a:endParaRPr sz="2100"/>
          </a:p>
        </p:txBody>
      </p:sp>
      <p:pic>
        <p:nvPicPr>
          <p:cNvPr id="398" name="Google Shape;398;p31"/>
          <p:cNvPicPr preferRelativeResize="0"/>
          <p:nvPr/>
        </p:nvPicPr>
        <p:blipFill>
          <a:blip r:embed="rId11">
            <a:alphaModFix/>
          </a:blip>
          <a:stretch>
            <a:fillRect/>
          </a:stretch>
        </p:blipFill>
        <p:spPr>
          <a:xfrm>
            <a:off x="274750" y="159450"/>
            <a:ext cx="2036225" cy="2079449"/>
          </a:xfrm>
          <a:prstGeom prst="rect">
            <a:avLst/>
          </a:prstGeom>
          <a:noFill/>
          <a:ln>
            <a:noFill/>
          </a:ln>
        </p:spPr>
      </p:pic>
      <p:pic>
        <p:nvPicPr>
          <p:cNvPr id="399" name="Google Shape;399;p31"/>
          <p:cNvPicPr preferRelativeResize="0"/>
          <p:nvPr/>
        </p:nvPicPr>
        <p:blipFill>
          <a:blip r:embed="rId12">
            <a:alphaModFix/>
          </a:blip>
          <a:stretch>
            <a:fillRect/>
          </a:stretch>
        </p:blipFill>
        <p:spPr>
          <a:xfrm>
            <a:off x="2482500" y="159450"/>
            <a:ext cx="2036225" cy="2079449"/>
          </a:xfrm>
          <a:prstGeom prst="rect">
            <a:avLst/>
          </a:prstGeom>
          <a:noFill/>
          <a:ln>
            <a:noFill/>
          </a:ln>
        </p:spPr>
      </p:pic>
      <p:pic>
        <p:nvPicPr>
          <p:cNvPr id="400" name="Google Shape;400;p31"/>
          <p:cNvPicPr preferRelativeResize="0"/>
          <p:nvPr/>
        </p:nvPicPr>
        <p:blipFill>
          <a:blip r:embed="rId13">
            <a:alphaModFix/>
          </a:blip>
          <a:stretch>
            <a:fillRect/>
          </a:stretch>
        </p:blipFill>
        <p:spPr>
          <a:xfrm>
            <a:off x="4690263" y="159450"/>
            <a:ext cx="2036225" cy="2079450"/>
          </a:xfrm>
          <a:prstGeom prst="rect">
            <a:avLst/>
          </a:prstGeom>
          <a:noFill/>
          <a:ln>
            <a:noFill/>
          </a:ln>
        </p:spPr>
      </p:pic>
      <p:pic>
        <p:nvPicPr>
          <p:cNvPr id="401" name="Google Shape;401;p31"/>
          <p:cNvPicPr preferRelativeResize="0"/>
          <p:nvPr/>
        </p:nvPicPr>
        <p:blipFill>
          <a:blip r:embed="rId14">
            <a:alphaModFix/>
          </a:blip>
          <a:stretch>
            <a:fillRect/>
          </a:stretch>
        </p:blipFill>
        <p:spPr>
          <a:xfrm>
            <a:off x="6898025" y="166625"/>
            <a:ext cx="2074851" cy="2065098"/>
          </a:xfrm>
          <a:prstGeom prst="rect">
            <a:avLst/>
          </a:prstGeom>
          <a:noFill/>
          <a:ln>
            <a:noFill/>
          </a:ln>
        </p:spPr>
      </p:pic>
      <p:pic>
        <p:nvPicPr>
          <p:cNvPr id="402" name="Google Shape;402;p31"/>
          <p:cNvPicPr preferRelativeResize="0"/>
          <p:nvPr/>
        </p:nvPicPr>
        <p:blipFill>
          <a:blip r:embed="rId15">
            <a:alphaModFix/>
          </a:blip>
          <a:stretch>
            <a:fillRect/>
          </a:stretch>
        </p:blipFill>
        <p:spPr>
          <a:xfrm>
            <a:off x="274750" y="2413650"/>
            <a:ext cx="2036200" cy="2074849"/>
          </a:xfrm>
          <a:prstGeom prst="rect">
            <a:avLst/>
          </a:prstGeom>
          <a:noFill/>
          <a:ln>
            <a:noFill/>
          </a:ln>
        </p:spPr>
      </p:pic>
      <p:pic>
        <p:nvPicPr>
          <p:cNvPr id="403" name="Google Shape;403;p31"/>
          <p:cNvPicPr preferRelativeResize="0"/>
          <p:nvPr/>
        </p:nvPicPr>
        <p:blipFill>
          <a:blip r:embed="rId16">
            <a:alphaModFix/>
          </a:blip>
          <a:stretch>
            <a:fillRect/>
          </a:stretch>
        </p:blipFill>
        <p:spPr>
          <a:xfrm>
            <a:off x="2482500" y="2414975"/>
            <a:ext cx="2036202" cy="2079450"/>
          </a:xfrm>
          <a:prstGeom prst="rect">
            <a:avLst/>
          </a:prstGeom>
          <a:noFill/>
          <a:ln>
            <a:noFill/>
          </a:ln>
        </p:spPr>
      </p:pic>
      <p:pic>
        <p:nvPicPr>
          <p:cNvPr id="404" name="Google Shape;404;p31"/>
          <p:cNvPicPr preferRelativeResize="0"/>
          <p:nvPr/>
        </p:nvPicPr>
        <p:blipFill>
          <a:blip r:embed="rId17">
            <a:alphaModFix/>
          </a:blip>
          <a:stretch>
            <a:fillRect/>
          </a:stretch>
        </p:blipFill>
        <p:spPr>
          <a:xfrm>
            <a:off x="4680588" y="2412475"/>
            <a:ext cx="2036227" cy="2077199"/>
          </a:xfrm>
          <a:prstGeom prst="rect">
            <a:avLst/>
          </a:prstGeom>
          <a:noFill/>
          <a:ln>
            <a:noFill/>
          </a:ln>
        </p:spPr>
      </p:pic>
      <p:pic>
        <p:nvPicPr>
          <p:cNvPr id="405" name="Google Shape;405;p31"/>
          <p:cNvPicPr preferRelativeResize="0"/>
          <p:nvPr/>
        </p:nvPicPr>
        <p:blipFill>
          <a:blip r:embed="rId18">
            <a:alphaModFix/>
          </a:blip>
          <a:stretch>
            <a:fillRect/>
          </a:stretch>
        </p:blipFill>
        <p:spPr>
          <a:xfrm>
            <a:off x="6878701" y="2416547"/>
            <a:ext cx="2074850" cy="20763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773271" y="497869"/>
            <a:ext cx="5692582" cy="3843209"/>
          </a:xfrm>
          <a:prstGeom prst="rect">
            <a:avLst/>
          </a:prstGeom>
          <a:noFill/>
          <a:ln>
            <a:noFill/>
          </a:ln>
        </p:spPr>
      </p:pic>
      <p:grpSp>
        <p:nvGrpSpPr>
          <p:cNvPr id="92" name="Google Shape;92;p14"/>
          <p:cNvGrpSpPr/>
          <p:nvPr/>
        </p:nvGrpSpPr>
        <p:grpSpPr>
          <a:xfrm>
            <a:off x="817369" y="317059"/>
            <a:ext cx="7509268" cy="4204588"/>
            <a:chOff x="452000" y="326000"/>
            <a:chExt cx="8288375" cy="4309304"/>
          </a:xfrm>
        </p:grpSpPr>
        <p:grpSp>
          <p:nvGrpSpPr>
            <p:cNvPr id="93" name="Google Shape;93;p14"/>
            <p:cNvGrpSpPr/>
            <p:nvPr/>
          </p:nvGrpSpPr>
          <p:grpSpPr>
            <a:xfrm>
              <a:off x="452000" y="326000"/>
              <a:ext cx="744000" cy="641100"/>
              <a:chOff x="400550" y="377450"/>
              <a:chExt cx="744000" cy="641100"/>
            </a:xfrm>
          </p:grpSpPr>
          <p:cxnSp>
            <p:nvCxnSpPr>
              <p:cNvPr id="94" name="Google Shape;94;p14"/>
              <p:cNvCxnSpPr/>
              <p:nvPr/>
            </p:nvCxnSpPr>
            <p:spPr>
              <a:xfrm rot="10800000">
                <a:off x="400550" y="3774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95" name="Google Shape;95;p14"/>
              <p:cNvCxnSpPr/>
              <p:nvPr/>
            </p:nvCxnSpPr>
            <p:spPr>
              <a:xfrm>
                <a:off x="400550" y="3776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96" name="Google Shape;96;p14"/>
            <p:cNvGrpSpPr/>
            <p:nvPr/>
          </p:nvGrpSpPr>
          <p:grpSpPr>
            <a:xfrm rot="-5400000">
              <a:off x="400550" y="3942750"/>
              <a:ext cx="744000" cy="641100"/>
              <a:chOff x="552950" y="529850"/>
              <a:chExt cx="744000" cy="641100"/>
            </a:xfrm>
          </p:grpSpPr>
          <p:cxnSp>
            <p:nvCxnSpPr>
              <p:cNvPr id="97" name="Google Shape;97;p14"/>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98" name="Google Shape;98;p14"/>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99" name="Google Shape;99;p14"/>
            <p:cNvGrpSpPr/>
            <p:nvPr/>
          </p:nvGrpSpPr>
          <p:grpSpPr>
            <a:xfrm rot="10800000">
              <a:off x="7996366" y="3994204"/>
              <a:ext cx="744000" cy="641100"/>
              <a:chOff x="552950" y="529850"/>
              <a:chExt cx="744000" cy="641100"/>
            </a:xfrm>
          </p:grpSpPr>
          <p:cxnSp>
            <p:nvCxnSpPr>
              <p:cNvPr id="100" name="Google Shape;100;p14"/>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101" name="Google Shape;101;p14"/>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102" name="Google Shape;102;p14"/>
            <p:cNvGrpSpPr/>
            <p:nvPr/>
          </p:nvGrpSpPr>
          <p:grpSpPr>
            <a:xfrm rot="5400000">
              <a:off x="8047825" y="377450"/>
              <a:ext cx="744000" cy="641100"/>
              <a:chOff x="552950" y="529850"/>
              <a:chExt cx="744000" cy="641100"/>
            </a:xfrm>
          </p:grpSpPr>
          <p:cxnSp>
            <p:nvCxnSpPr>
              <p:cNvPr id="103" name="Google Shape;103;p14"/>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104" name="Google Shape;104;p14"/>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pic>
          <p:nvPicPr>
            <p:cNvPr id="105" name="Google Shape;105;p14"/>
            <p:cNvPicPr preferRelativeResize="0"/>
            <p:nvPr/>
          </p:nvPicPr>
          <p:blipFill>
            <a:blip r:embed="rId4">
              <a:alphaModFix/>
            </a:blip>
            <a:stretch>
              <a:fillRect/>
            </a:stretch>
          </p:blipFill>
          <p:spPr>
            <a:xfrm>
              <a:off x="621725" y="385138"/>
              <a:ext cx="522825" cy="522825"/>
            </a:xfrm>
            <a:prstGeom prst="rect">
              <a:avLst/>
            </a:prstGeom>
            <a:noFill/>
            <a:ln>
              <a:noFill/>
            </a:ln>
          </p:spPr>
        </p:pic>
        <p:pic>
          <p:nvPicPr>
            <p:cNvPr id="106" name="Google Shape;106;p14"/>
            <p:cNvPicPr preferRelativeResize="0"/>
            <p:nvPr/>
          </p:nvPicPr>
          <p:blipFill rotWithShape="1">
            <a:blip r:embed="rId5">
              <a:alphaModFix/>
            </a:blip>
            <a:srcRect b="14108" l="34549" r="34982" t="18641"/>
            <a:stretch/>
          </p:blipFill>
          <p:spPr>
            <a:xfrm>
              <a:off x="8099275" y="468492"/>
              <a:ext cx="322700" cy="356133"/>
            </a:xfrm>
            <a:prstGeom prst="rect">
              <a:avLst/>
            </a:prstGeom>
            <a:noFill/>
            <a:ln>
              <a:noFill/>
            </a:ln>
          </p:spPr>
        </p:pic>
      </p:grpSp>
      <p:grpSp>
        <p:nvGrpSpPr>
          <p:cNvPr id="107" name="Google Shape;107;p14"/>
          <p:cNvGrpSpPr/>
          <p:nvPr/>
        </p:nvGrpSpPr>
        <p:grpSpPr>
          <a:xfrm>
            <a:off x="11450" y="4612121"/>
            <a:ext cx="9212650" cy="423615"/>
            <a:chOff x="11450" y="4680725"/>
            <a:chExt cx="9212650" cy="354905"/>
          </a:xfrm>
        </p:grpSpPr>
        <p:sp>
          <p:nvSpPr>
            <p:cNvPr id="108" name="Google Shape;108;p14"/>
            <p:cNvSpPr/>
            <p:nvPr/>
          </p:nvSpPr>
          <p:spPr>
            <a:xfrm>
              <a:off x="11450" y="4680725"/>
              <a:ext cx="1281900" cy="354900"/>
            </a:xfrm>
            <a:prstGeom prst="homePlate">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109" name="Google Shape;109;p14"/>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110" name="Google Shape;110;p14"/>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111" name="Google Shape;111;p14"/>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112" name="Google Shape;112;p14"/>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113" name="Google Shape;113;p14"/>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114" name="Google Shape;114;p14"/>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Findings</a:t>
            </a:r>
            <a:endParaRPr/>
          </a:p>
        </p:txBody>
      </p:sp>
      <p:grpSp>
        <p:nvGrpSpPr>
          <p:cNvPr id="411" name="Google Shape;411;p32"/>
          <p:cNvGrpSpPr/>
          <p:nvPr/>
        </p:nvGrpSpPr>
        <p:grpSpPr>
          <a:xfrm>
            <a:off x="11450" y="4612121"/>
            <a:ext cx="9212650" cy="423615"/>
            <a:chOff x="11450" y="4680725"/>
            <a:chExt cx="9212650" cy="354905"/>
          </a:xfrm>
        </p:grpSpPr>
        <p:sp>
          <p:nvSpPr>
            <p:cNvPr id="412" name="Google Shape;412;p32"/>
            <p:cNvSpPr/>
            <p:nvPr/>
          </p:nvSpPr>
          <p:spPr>
            <a:xfrm>
              <a:off x="11450" y="4680725"/>
              <a:ext cx="1281900" cy="354900"/>
            </a:xfrm>
            <a:prstGeom prst="homePlate">
              <a:avLst>
                <a:gd fmla="val 50000" name="adj"/>
              </a:avLst>
            </a:prstGeom>
            <a:solidFill>
              <a:srgbClr val="DCE755">
                <a:alpha val="25140"/>
              </a:srgbClr>
            </a:solidFill>
            <a:ln cap="flat" cmpd="sng" w="9525">
              <a:solidFill>
                <a:srgbClr val="B2BB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413" name="Google Shape;413;p32"/>
            <p:cNvSpPr/>
            <p:nvPr/>
          </p:nvSpPr>
          <p:spPr>
            <a:xfrm>
              <a:off x="1190200" y="4680730"/>
              <a:ext cx="1377000" cy="354900"/>
            </a:xfrm>
            <a:prstGeom prst="chevron">
              <a:avLst>
                <a:gd fmla="val 50000" name="adj"/>
              </a:avLst>
            </a:prstGeom>
            <a:solidFill>
              <a:srgbClr val="DCE755">
                <a:alpha val="25140"/>
              </a:srgbClr>
            </a:solidFill>
            <a:ln cap="flat" cmpd="sng" w="9525">
              <a:solidFill>
                <a:srgbClr val="B2BB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414" name="Google Shape;414;p32"/>
            <p:cNvSpPr/>
            <p:nvPr/>
          </p:nvSpPr>
          <p:spPr>
            <a:xfrm>
              <a:off x="2471975" y="4680728"/>
              <a:ext cx="2092500" cy="354900"/>
            </a:xfrm>
            <a:prstGeom prst="chevron">
              <a:avLst>
                <a:gd fmla="val 50000" name="adj"/>
              </a:avLst>
            </a:prstGeom>
            <a:solidFill>
              <a:srgbClr val="DCE755">
                <a:alpha val="25140"/>
              </a:srgbClr>
            </a:solidFill>
            <a:ln cap="flat" cmpd="sng" w="9525">
              <a:solidFill>
                <a:srgbClr val="B2BB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415" name="Google Shape;415;p32"/>
            <p:cNvSpPr/>
            <p:nvPr/>
          </p:nvSpPr>
          <p:spPr>
            <a:xfrm>
              <a:off x="4486075" y="4680728"/>
              <a:ext cx="1377000" cy="354900"/>
            </a:xfrm>
            <a:prstGeom prst="chevron">
              <a:avLst>
                <a:gd fmla="val 50000" name="adj"/>
              </a:avLst>
            </a:prstGeom>
            <a:solidFill>
              <a:srgbClr val="DCE755">
                <a:alpha val="25140"/>
              </a:srgbClr>
            </a:solidFill>
            <a:ln cap="flat" cmpd="sng" w="9525">
              <a:solidFill>
                <a:srgbClr val="B2BB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416" name="Google Shape;416;p32"/>
            <p:cNvSpPr/>
            <p:nvPr/>
          </p:nvSpPr>
          <p:spPr>
            <a:xfrm>
              <a:off x="5781300" y="4680728"/>
              <a:ext cx="1009200" cy="354900"/>
            </a:xfrm>
            <a:prstGeom prst="chevron">
              <a:avLst>
                <a:gd fmla="val 50000" name="adj"/>
              </a:avLst>
            </a:prstGeom>
            <a:solidFill>
              <a:srgbClr val="DCE755">
                <a:alpha val="25140"/>
              </a:srgbClr>
            </a:solidFill>
            <a:ln cap="flat" cmpd="sng" w="9525">
              <a:solidFill>
                <a:srgbClr val="B2BB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417" name="Google Shape;417;p32"/>
            <p:cNvSpPr/>
            <p:nvPr/>
          </p:nvSpPr>
          <p:spPr>
            <a:xfrm>
              <a:off x="6679075" y="4680728"/>
              <a:ext cx="1377000" cy="354900"/>
            </a:xfrm>
            <a:prstGeom prst="chevron">
              <a:avLst>
                <a:gd fmla="val 50000" name="adj"/>
              </a:avLst>
            </a:prstGeom>
            <a:solidFill>
              <a:srgbClr val="DCE755">
                <a:alpha val="25140"/>
              </a:srgbClr>
            </a:solidFill>
            <a:ln cap="flat" cmpd="sng" w="9525">
              <a:solidFill>
                <a:srgbClr val="B2BB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418" name="Google Shape;418;p32"/>
            <p:cNvSpPr/>
            <p:nvPr/>
          </p:nvSpPr>
          <p:spPr>
            <a:xfrm>
              <a:off x="7942200" y="4680728"/>
              <a:ext cx="1281900" cy="354900"/>
            </a:xfrm>
            <a:prstGeom prst="chevron">
              <a:avLst>
                <a:gd fmla="val 50000" name="adj"/>
              </a:avLst>
            </a:prstGeom>
            <a:solidFill>
              <a:srgbClr val="DCE755"/>
            </a:solidFill>
            <a:ln cap="flat" cmpd="sng" w="9525">
              <a:solidFill>
                <a:srgbClr val="B2BB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sp>
        <p:nvSpPr>
          <p:cNvPr id="419" name="Google Shape;419;p32"/>
          <p:cNvSpPr/>
          <p:nvPr/>
        </p:nvSpPr>
        <p:spPr>
          <a:xfrm>
            <a:off x="978000" y="1640250"/>
            <a:ext cx="1837200" cy="1710600"/>
          </a:xfrm>
          <a:prstGeom prst="ellipse">
            <a:avLst/>
          </a:prstGeom>
          <a:solidFill>
            <a:srgbClr val="B2BB49">
              <a:alpha val="8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txBox="1"/>
          <p:nvPr>
            <p:ph type="title"/>
          </p:nvPr>
        </p:nvSpPr>
        <p:spPr>
          <a:xfrm>
            <a:off x="1022850" y="2008800"/>
            <a:ext cx="1747500" cy="11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rPr>
              <a:t>Importance of</a:t>
            </a:r>
            <a:endParaRPr sz="2200">
              <a:solidFill>
                <a:srgbClr val="FFFFFF"/>
              </a:solidFill>
            </a:endParaRPr>
          </a:p>
          <a:p>
            <a:pPr indent="0" lvl="0" marL="0" rtl="0" algn="ctr">
              <a:spcBef>
                <a:spcPts val="0"/>
              </a:spcBef>
              <a:spcAft>
                <a:spcPts val="0"/>
              </a:spcAft>
              <a:buNone/>
            </a:pPr>
            <a:r>
              <a:rPr lang="en" sz="2200">
                <a:solidFill>
                  <a:srgbClr val="FFFFFF"/>
                </a:solidFill>
              </a:rPr>
              <a:t>a suitable data source</a:t>
            </a:r>
            <a:endParaRPr sz="2200">
              <a:solidFill>
                <a:srgbClr val="FFFFFF"/>
              </a:solidFill>
            </a:endParaRPr>
          </a:p>
        </p:txBody>
      </p:sp>
      <p:sp>
        <p:nvSpPr>
          <p:cNvPr id="421" name="Google Shape;421;p32"/>
          <p:cNvSpPr/>
          <p:nvPr/>
        </p:nvSpPr>
        <p:spPr>
          <a:xfrm>
            <a:off x="3699175" y="1640250"/>
            <a:ext cx="1837200" cy="1710600"/>
          </a:xfrm>
          <a:prstGeom prst="ellipse">
            <a:avLst/>
          </a:prstGeom>
          <a:solidFill>
            <a:srgbClr val="B2BB49">
              <a:alpha val="8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type="title"/>
          </p:nvPr>
        </p:nvSpPr>
        <p:spPr>
          <a:xfrm>
            <a:off x="3744025" y="2648375"/>
            <a:ext cx="1747500" cy="46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rPr>
              <a:t>Performance Capability of Skip Connections</a:t>
            </a:r>
            <a:endParaRPr sz="2200">
              <a:solidFill>
                <a:srgbClr val="FFFFFF"/>
              </a:solidFill>
            </a:endParaRPr>
          </a:p>
        </p:txBody>
      </p:sp>
      <p:sp>
        <p:nvSpPr>
          <p:cNvPr id="423" name="Google Shape;423;p32"/>
          <p:cNvSpPr/>
          <p:nvPr/>
        </p:nvSpPr>
        <p:spPr>
          <a:xfrm>
            <a:off x="6420350" y="1600625"/>
            <a:ext cx="1837200" cy="1710600"/>
          </a:xfrm>
          <a:prstGeom prst="ellipse">
            <a:avLst/>
          </a:prstGeom>
          <a:solidFill>
            <a:srgbClr val="B2BB49">
              <a:alpha val="8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rgbClr val="FFFFFF"/>
              </a:solidFill>
              <a:latin typeface="Economica"/>
              <a:ea typeface="Economica"/>
              <a:cs typeface="Economica"/>
              <a:sym typeface="Economica"/>
            </a:endParaRPr>
          </a:p>
        </p:txBody>
      </p:sp>
      <p:sp>
        <p:nvSpPr>
          <p:cNvPr id="424" name="Google Shape;424;p32"/>
          <p:cNvSpPr txBox="1"/>
          <p:nvPr>
            <p:ph type="title"/>
          </p:nvPr>
        </p:nvSpPr>
        <p:spPr>
          <a:xfrm>
            <a:off x="6573350" y="2775175"/>
            <a:ext cx="1531200" cy="46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rPr>
              <a:t>Difficult Application in Real-World Settings</a:t>
            </a:r>
            <a:r>
              <a:rPr lang="en" sz="2200">
                <a:solidFill>
                  <a:srgbClr val="FFFFFF"/>
                </a:solidFill>
              </a:rPr>
              <a:t> </a:t>
            </a:r>
            <a:endParaRPr sz="22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3498000" y="2156100"/>
            <a:ext cx="21480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grpSp>
        <p:nvGrpSpPr>
          <p:cNvPr id="430" name="Google Shape;430;p33"/>
          <p:cNvGrpSpPr/>
          <p:nvPr/>
        </p:nvGrpSpPr>
        <p:grpSpPr>
          <a:xfrm>
            <a:off x="817369" y="317059"/>
            <a:ext cx="7509268" cy="4204588"/>
            <a:chOff x="452000" y="326000"/>
            <a:chExt cx="8288375" cy="4309304"/>
          </a:xfrm>
        </p:grpSpPr>
        <p:grpSp>
          <p:nvGrpSpPr>
            <p:cNvPr id="431" name="Google Shape;431;p33"/>
            <p:cNvGrpSpPr/>
            <p:nvPr/>
          </p:nvGrpSpPr>
          <p:grpSpPr>
            <a:xfrm>
              <a:off x="452000" y="326000"/>
              <a:ext cx="744000" cy="641100"/>
              <a:chOff x="400550" y="377450"/>
              <a:chExt cx="744000" cy="641100"/>
            </a:xfrm>
          </p:grpSpPr>
          <p:cxnSp>
            <p:nvCxnSpPr>
              <p:cNvPr id="432" name="Google Shape;432;p33"/>
              <p:cNvCxnSpPr/>
              <p:nvPr/>
            </p:nvCxnSpPr>
            <p:spPr>
              <a:xfrm rot="10800000">
                <a:off x="400550" y="3774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433" name="Google Shape;433;p33"/>
              <p:cNvCxnSpPr/>
              <p:nvPr/>
            </p:nvCxnSpPr>
            <p:spPr>
              <a:xfrm>
                <a:off x="400550" y="3776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434" name="Google Shape;434;p33"/>
            <p:cNvGrpSpPr/>
            <p:nvPr/>
          </p:nvGrpSpPr>
          <p:grpSpPr>
            <a:xfrm rot="-5400000">
              <a:off x="400550" y="3942750"/>
              <a:ext cx="744000" cy="641100"/>
              <a:chOff x="552950" y="529850"/>
              <a:chExt cx="744000" cy="641100"/>
            </a:xfrm>
          </p:grpSpPr>
          <p:cxnSp>
            <p:nvCxnSpPr>
              <p:cNvPr id="435" name="Google Shape;435;p33"/>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436" name="Google Shape;436;p33"/>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437" name="Google Shape;437;p33"/>
            <p:cNvGrpSpPr/>
            <p:nvPr/>
          </p:nvGrpSpPr>
          <p:grpSpPr>
            <a:xfrm rot="10800000">
              <a:off x="7996366" y="3994204"/>
              <a:ext cx="744000" cy="641100"/>
              <a:chOff x="552950" y="529850"/>
              <a:chExt cx="744000" cy="641100"/>
            </a:xfrm>
          </p:grpSpPr>
          <p:cxnSp>
            <p:nvCxnSpPr>
              <p:cNvPr id="438" name="Google Shape;438;p33"/>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439" name="Google Shape;439;p33"/>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440" name="Google Shape;440;p33"/>
            <p:cNvGrpSpPr/>
            <p:nvPr/>
          </p:nvGrpSpPr>
          <p:grpSpPr>
            <a:xfrm rot="5400000">
              <a:off x="8047825" y="377450"/>
              <a:ext cx="744000" cy="641100"/>
              <a:chOff x="552950" y="529850"/>
              <a:chExt cx="744000" cy="641100"/>
            </a:xfrm>
          </p:grpSpPr>
          <p:cxnSp>
            <p:nvCxnSpPr>
              <p:cNvPr id="441" name="Google Shape;441;p33"/>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442" name="Google Shape;442;p33"/>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pic>
          <p:nvPicPr>
            <p:cNvPr id="443" name="Google Shape;443;p33"/>
            <p:cNvPicPr preferRelativeResize="0"/>
            <p:nvPr/>
          </p:nvPicPr>
          <p:blipFill>
            <a:blip r:embed="rId3">
              <a:alphaModFix/>
            </a:blip>
            <a:stretch>
              <a:fillRect/>
            </a:stretch>
          </p:blipFill>
          <p:spPr>
            <a:xfrm>
              <a:off x="621725" y="385138"/>
              <a:ext cx="522825" cy="522825"/>
            </a:xfrm>
            <a:prstGeom prst="rect">
              <a:avLst/>
            </a:prstGeom>
            <a:noFill/>
            <a:ln>
              <a:noFill/>
            </a:ln>
          </p:spPr>
        </p:pic>
        <p:pic>
          <p:nvPicPr>
            <p:cNvPr id="444" name="Google Shape;444;p33"/>
            <p:cNvPicPr preferRelativeResize="0"/>
            <p:nvPr/>
          </p:nvPicPr>
          <p:blipFill rotWithShape="1">
            <a:blip r:embed="rId4">
              <a:alphaModFix/>
            </a:blip>
            <a:srcRect b="14108" l="34549" r="34982" t="18641"/>
            <a:stretch/>
          </p:blipFill>
          <p:spPr>
            <a:xfrm>
              <a:off x="8099275" y="468492"/>
              <a:ext cx="322700" cy="356133"/>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8" name="Shape 118"/>
        <p:cNvGrpSpPr/>
        <p:nvPr/>
      </p:nvGrpSpPr>
      <p:grpSpPr>
        <a:xfrm>
          <a:off x="0" y="0"/>
          <a:ext cx="0" cy="0"/>
          <a:chOff x="0" y="0"/>
          <a:chExt cx="0" cy="0"/>
        </a:xfrm>
      </p:grpSpPr>
      <p:pic>
        <p:nvPicPr>
          <p:cNvPr id="119" name="Google Shape;119;p15"/>
          <p:cNvPicPr preferRelativeResize="0"/>
          <p:nvPr/>
        </p:nvPicPr>
        <p:blipFill rotWithShape="1">
          <a:blip r:embed="rId3">
            <a:alphaModFix/>
          </a:blip>
          <a:srcRect b="0" l="0" r="1185" t="0"/>
          <a:stretch/>
        </p:blipFill>
        <p:spPr>
          <a:xfrm>
            <a:off x="1764250" y="527350"/>
            <a:ext cx="5687100" cy="3784150"/>
          </a:xfrm>
          <a:prstGeom prst="rect">
            <a:avLst/>
          </a:prstGeom>
          <a:noFill/>
          <a:ln>
            <a:noFill/>
          </a:ln>
        </p:spPr>
      </p:pic>
      <p:grpSp>
        <p:nvGrpSpPr>
          <p:cNvPr id="120" name="Google Shape;120;p15"/>
          <p:cNvGrpSpPr/>
          <p:nvPr/>
        </p:nvGrpSpPr>
        <p:grpSpPr>
          <a:xfrm>
            <a:off x="824423" y="320927"/>
            <a:ext cx="7496006" cy="4196831"/>
            <a:chOff x="452000" y="326000"/>
            <a:chExt cx="8288375" cy="4309304"/>
          </a:xfrm>
        </p:grpSpPr>
        <p:grpSp>
          <p:nvGrpSpPr>
            <p:cNvPr id="121" name="Google Shape;121;p15"/>
            <p:cNvGrpSpPr/>
            <p:nvPr/>
          </p:nvGrpSpPr>
          <p:grpSpPr>
            <a:xfrm>
              <a:off x="452000" y="326000"/>
              <a:ext cx="744000" cy="641100"/>
              <a:chOff x="400550" y="377450"/>
              <a:chExt cx="744000" cy="641100"/>
            </a:xfrm>
          </p:grpSpPr>
          <p:cxnSp>
            <p:nvCxnSpPr>
              <p:cNvPr id="122" name="Google Shape;122;p15"/>
              <p:cNvCxnSpPr/>
              <p:nvPr/>
            </p:nvCxnSpPr>
            <p:spPr>
              <a:xfrm rot="10800000">
                <a:off x="400550" y="3774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123" name="Google Shape;123;p15"/>
              <p:cNvCxnSpPr/>
              <p:nvPr/>
            </p:nvCxnSpPr>
            <p:spPr>
              <a:xfrm>
                <a:off x="400550" y="3776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124" name="Google Shape;124;p15"/>
            <p:cNvGrpSpPr/>
            <p:nvPr/>
          </p:nvGrpSpPr>
          <p:grpSpPr>
            <a:xfrm rot="-5400000">
              <a:off x="400550" y="3942750"/>
              <a:ext cx="744000" cy="641100"/>
              <a:chOff x="552950" y="529850"/>
              <a:chExt cx="744000" cy="641100"/>
            </a:xfrm>
          </p:grpSpPr>
          <p:cxnSp>
            <p:nvCxnSpPr>
              <p:cNvPr id="125" name="Google Shape;125;p15"/>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126" name="Google Shape;126;p15"/>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127" name="Google Shape;127;p15"/>
            <p:cNvGrpSpPr/>
            <p:nvPr/>
          </p:nvGrpSpPr>
          <p:grpSpPr>
            <a:xfrm rot="10800000">
              <a:off x="7996366" y="3994204"/>
              <a:ext cx="744000" cy="641100"/>
              <a:chOff x="552950" y="529850"/>
              <a:chExt cx="744000" cy="641100"/>
            </a:xfrm>
          </p:grpSpPr>
          <p:cxnSp>
            <p:nvCxnSpPr>
              <p:cNvPr id="128" name="Google Shape;128;p15"/>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129" name="Google Shape;129;p15"/>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grpSp>
          <p:nvGrpSpPr>
            <p:cNvPr id="130" name="Google Shape;130;p15"/>
            <p:cNvGrpSpPr/>
            <p:nvPr/>
          </p:nvGrpSpPr>
          <p:grpSpPr>
            <a:xfrm rot="5400000">
              <a:off x="8047825" y="377450"/>
              <a:ext cx="744000" cy="641100"/>
              <a:chOff x="552950" y="529850"/>
              <a:chExt cx="744000" cy="641100"/>
            </a:xfrm>
          </p:grpSpPr>
          <p:cxnSp>
            <p:nvCxnSpPr>
              <p:cNvPr id="131" name="Google Shape;131;p15"/>
              <p:cNvCxnSpPr/>
              <p:nvPr/>
            </p:nvCxnSpPr>
            <p:spPr>
              <a:xfrm rot="10800000">
                <a:off x="552950" y="529850"/>
                <a:ext cx="0" cy="641100"/>
              </a:xfrm>
              <a:prstGeom prst="straightConnector1">
                <a:avLst/>
              </a:prstGeom>
              <a:noFill/>
              <a:ln cap="flat" cmpd="sng" w="19050">
                <a:solidFill>
                  <a:schemeClr val="dk2"/>
                </a:solidFill>
                <a:prstDash val="solid"/>
                <a:round/>
                <a:headEnd len="med" w="med" type="none"/>
                <a:tailEnd len="med" w="med" type="none"/>
              </a:ln>
            </p:spPr>
          </p:cxnSp>
          <p:cxnSp>
            <p:nvCxnSpPr>
              <p:cNvPr id="132" name="Google Shape;132;p15"/>
              <p:cNvCxnSpPr/>
              <p:nvPr/>
            </p:nvCxnSpPr>
            <p:spPr>
              <a:xfrm>
                <a:off x="552950" y="530000"/>
                <a:ext cx="744000" cy="0"/>
              </a:xfrm>
              <a:prstGeom prst="straightConnector1">
                <a:avLst/>
              </a:prstGeom>
              <a:noFill/>
              <a:ln cap="flat" cmpd="sng" w="19050">
                <a:solidFill>
                  <a:schemeClr val="dk2"/>
                </a:solidFill>
                <a:prstDash val="solid"/>
                <a:round/>
                <a:headEnd len="med" w="med" type="none"/>
                <a:tailEnd len="med" w="med" type="none"/>
              </a:ln>
            </p:spPr>
          </p:cxnSp>
        </p:grpSp>
        <p:pic>
          <p:nvPicPr>
            <p:cNvPr id="133" name="Google Shape;133;p15"/>
            <p:cNvPicPr preferRelativeResize="0"/>
            <p:nvPr/>
          </p:nvPicPr>
          <p:blipFill>
            <a:blip r:embed="rId4">
              <a:alphaModFix/>
            </a:blip>
            <a:stretch>
              <a:fillRect/>
            </a:stretch>
          </p:blipFill>
          <p:spPr>
            <a:xfrm>
              <a:off x="621725" y="385138"/>
              <a:ext cx="522825" cy="522825"/>
            </a:xfrm>
            <a:prstGeom prst="rect">
              <a:avLst/>
            </a:prstGeom>
            <a:noFill/>
            <a:ln>
              <a:noFill/>
            </a:ln>
          </p:spPr>
        </p:pic>
        <p:pic>
          <p:nvPicPr>
            <p:cNvPr id="134" name="Google Shape;134;p15"/>
            <p:cNvPicPr preferRelativeResize="0"/>
            <p:nvPr/>
          </p:nvPicPr>
          <p:blipFill rotWithShape="1">
            <a:blip r:embed="rId5">
              <a:alphaModFix/>
            </a:blip>
            <a:srcRect b="14108" l="34549" r="34982" t="18641"/>
            <a:stretch/>
          </p:blipFill>
          <p:spPr>
            <a:xfrm>
              <a:off x="8099275" y="468492"/>
              <a:ext cx="322700" cy="356133"/>
            </a:xfrm>
            <a:prstGeom prst="rect">
              <a:avLst/>
            </a:prstGeom>
            <a:noFill/>
            <a:ln>
              <a:noFill/>
            </a:ln>
          </p:spPr>
        </p:pic>
      </p:grpSp>
      <p:grpSp>
        <p:nvGrpSpPr>
          <p:cNvPr id="135" name="Google Shape;135;p15"/>
          <p:cNvGrpSpPr/>
          <p:nvPr/>
        </p:nvGrpSpPr>
        <p:grpSpPr>
          <a:xfrm>
            <a:off x="11450" y="4612121"/>
            <a:ext cx="9212650" cy="423615"/>
            <a:chOff x="11450" y="4680725"/>
            <a:chExt cx="9212650" cy="354905"/>
          </a:xfrm>
        </p:grpSpPr>
        <p:sp>
          <p:nvSpPr>
            <p:cNvPr id="136" name="Google Shape;136;p15"/>
            <p:cNvSpPr/>
            <p:nvPr/>
          </p:nvSpPr>
          <p:spPr>
            <a:xfrm>
              <a:off x="11450" y="4680725"/>
              <a:ext cx="1281900" cy="354900"/>
            </a:xfrm>
            <a:prstGeom prst="homePlate">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137" name="Google Shape;137;p15"/>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138" name="Google Shape;138;p15"/>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139" name="Google Shape;139;p15"/>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140" name="Google Shape;140;p15"/>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141" name="Google Shape;141;p15"/>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142" name="Google Shape;142;p15"/>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Importance of Depth Detection</a:t>
            </a:r>
            <a:endParaRPr/>
          </a:p>
        </p:txBody>
      </p:sp>
      <p:pic>
        <p:nvPicPr>
          <p:cNvPr id="148" name="Google Shape;148;p16"/>
          <p:cNvPicPr preferRelativeResize="0"/>
          <p:nvPr/>
        </p:nvPicPr>
        <p:blipFill>
          <a:blip r:embed="rId3">
            <a:alphaModFix/>
          </a:blip>
          <a:stretch>
            <a:fillRect/>
          </a:stretch>
        </p:blipFill>
        <p:spPr>
          <a:xfrm>
            <a:off x="3107500" y="1564575"/>
            <a:ext cx="2408950" cy="2200600"/>
          </a:xfrm>
          <a:prstGeom prst="rect">
            <a:avLst/>
          </a:prstGeom>
          <a:noFill/>
          <a:ln>
            <a:noFill/>
          </a:ln>
        </p:spPr>
      </p:pic>
      <p:pic>
        <p:nvPicPr>
          <p:cNvPr id="149" name="Google Shape;149;p16"/>
          <p:cNvPicPr preferRelativeResize="0"/>
          <p:nvPr/>
        </p:nvPicPr>
        <p:blipFill>
          <a:blip r:embed="rId4">
            <a:alphaModFix/>
          </a:blip>
          <a:stretch>
            <a:fillRect/>
          </a:stretch>
        </p:blipFill>
        <p:spPr>
          <a:xfrm>
            <a:off x="5863125" y="1739975"/>
            <a:ext cx="3094150" cy="1893995"/>
          </a:xfrm>
          <a:prstGeom prst="rect">
            <a:avLst/>
          </a:prstGeom>
          <a:noFill/>
          <a:ln>
            <a:noFill/>
          </a:ln>
        </p:spPr>
      </p:pic>
      <p:grpSp>
        <p:nvGrpSpPr>
          <p:cNvPr id="150" name="Google Shape;150;p16"/>
          <p:cNvGrpSpPr/>
          <p:nvPr/>
        </p:nvGrpSpPr>
        <p:grpSpPr>
          <a:xfrm>
            <a:off x="11450" y="4612121"/>
            <a:ext cx="9212650" cy="423615"/>
            <a:chOff x="11450" y="4680725"/>
            <a:chExt cx="9212650" cy="354905"/>
          </a:xfrm>
        </p:grpSpPr>
        <p:sp>
          <p:nvSpPr>
            <p:cNvPr id="151" name="Google Shape;151;p16"/>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152" name="Google Shape;152;p16"/>
            <p:cNvSpPr/>
            <p:nvPr/>
          </p:nvSpPr>
          <p:spPr>
            <a:xfrm>
              <a:off x="1190200" y="4680730"/>
              <a:ext cx="1377000" cy="3549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153" name="Google Shape;153;p16"/>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154" name="Google Shape;154;p16"/>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155" name="Google Shape;155;p16"/>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156" name="Google Shape;156;p16"/>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157" name="Google Shape;157;p16"/>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pic>
        <p:nvPicPr>
          <p:cNvPr id="158" name="Google Shape;158;p16"/>
          <p:cNvPicPr preferRelativeResize="0"/>
          <p:nvPr/>
        </p:nvPicPr>
        <p:blipFill rotWithShape="1">
          <a:blip r:embed="rId5">
            <a:alphaModFix/>
          </a:blip>
          <a:srcRect b="10634" l="23314" r="16980" t="0"/>
          <a:stretch/>
        </p:blipFill>
        <p:spPr>
          <a:xfrm>
            <a:off x="593475" y="1796088"/>
            <a:ext cx="2105376" cy="2042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4641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Detection vs Estimation</a:t>
            </a:r>
            <a:endParaRPr/>
          </a:p>
        </p:txBody>
      </p:sp>
      <p:pic>
        <p:nvPicPr>
          <p:cNvPr descr="3D LiDAR sensors | MRS6000 | SICK" id="164" name="Google Shape;164;p17"/>
          <p:cNvPicPr preferRelativeResize="0"/>
          <p:nvPr/>
        </p:nvPicPr>
        <p:blipFill>
          <a:blip r:embed="rId3">
            <a:alphaModFix/>
          </a:blip>
          <a:stretch>
            <a:fillRect/>
          </a:stretch>
        </p:blipFill>
        <p:spPr>
          <a:xfrm>
            <a:off x="157750" y="1299625"/>
            <a:ext cx="2851925" cy="1927450"/>
          </a:xfrm>
          <a:prstGeom prst="rect">
            <a:avLst/>
          </a:prstGeom>
          <a:noFill/>
          <a:ln>
            <a:noFill/>
          </a:ln>
        </p:spPr>
      </p:pic>
      <p:pic>
        <p:nvPicPr>
          <p:cNvPr descr="Microsoft Kinect review: Microsoft Kinect - CNET" id="165" name="Google Shape;165;p17"/>
          <p:cNvPicPr preferRelativeResize="0"/>
          <p:nvPr/>
        </p:nvPicPr>
        <p:blipFill>
          <a:blip r:embed="rId4">
            <a:alphaModFix/>
          </a:blip>
          <a:stretch>
            <a:fillRect/>
          </a:stretch>
        </p:blipFill>
        <p:spPr>
          <a:xfrm>
            <a:off x="5400125" y="1543646"/>
            <a:ext cx="3286075" cy="1848425"/>
          </a:xfrm>
          <a:prstGeom prst="rect">
            <a:avLst/>
          </a:prstGeom>
          <a:noFill/>
          <a:ln>
            <a:noFill/>
          </a:ln>
        </p:spPr>
      </p:pic>
      <p:pic>
        <p:nvPicPr>
          <p:cNvPr descr="Intel® RealSense™ Technology" id="166" name="Google Shape;166;p17"/>
          <p:cNvPicPr preferRelativeResize="0"/>
          <p:nvPr/>
        </p:nvPicPr>
        <p:blipFill>
          <a:blip r:embed="rId5">
            <a:alphaModFix/>
          </a:blip>
          <a:stretch>
            <a:fillRect/>
          </a:stretch>
        </p:blipFill>
        <p:spPr>
          <a:xfrm>
            <a:off x="2416900" y="2571750"/>
            <a:ext cx="3962400" cy="2228850"/>
          </a:xfrm>
          <a:prstGeom prst="rect">
            <a:avLst/>
          </a:prstGeom>
          <a:noFill/>
          <a:ln>
            <a:noFill/>
          </a:ln>
        </p:spPr>
      </p:pic>
      <p:grpSp>
        <p:nvGrpSpPr>
          <p:cNvPr id="167" name="Google Shape;167;p17"/>
          <p:cNvGrpSpPr/>
          <p:nvPr/>
        </p:nvGrpSpPr>
        <p:grpSpPr>
          <a:xfrm>
            <a:off x="11450" y="4612121"/>
            <a:ext cx="9212650" cy="423615"/>
            <a:chOff x="11450" y="4680725"/>
            <a:chExt cx="9212650" cy="354905"/>
          </a:xfrm>
        </p:grpSpPr>
        <p:sp>
          <p:nvSpPr>
            <p:cNvPr id="168" name="Google Shape;168;p17"/>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169" name="Google Shape;169;p17"/>
            <p:cNvSpPr/>
            <p:nvPr/>
          </p:nvSpPr>
          <p:spPr>
            <a:xfrm>
              <a:off x="1190200" y="4680730"/>
              <a:ext cx="1377000" cy="3549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170" name="Google Shape;170;p17"/>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171" name="Google Shape;171;p17"/>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172" name="Google Shape;172;p17"/>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173" name="Google Shape;173;p17"/>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174" name="Google Shape;174;p17"/>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8"/>
          <p:cNvSpPr txBox="1"/>
          <p:nvPr>
            <p:ph type="title"/>
          </p:nvPr>
        </p:nvSpPr>
        <p:spPr>
          <a:xfrm>
            <a:off x="4641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Detection vs Estimation</a:t>
            </a:r>
            <a:endParaRPr/>
          </a:p>
        </p:txBody>
      </p:sp>
      <p:pic>
        <p:nvPicPr>
          <p:cNvPr descr="1pcs sipeed 6+1Mic Array Sound Source Localization Beamforming ..." id="180" name="Google Shape;180;p18"/>
          <p:cNvPicPr preferRelativeResize="0"/>
          <p:nvPr/>
        </p:nvPicPr>
        <p:blipFill rotWithShape="1">
          <a:blip r:embed="rId3">
            <a:alphaModFix/>
          </a:blip>
          <a:srcRect b="29076" l="0" r="0" t="25398"/>
          <a:stretch/>
        </p:blipFill>
        <p:spPr>
          <a:xfrm>
            <a:off x="4911475" y="2045125"/>
            <a:ext cx="3756675" cy="1710225"/>
          </a:xfrm>
          <a:prstGeom prst="rect">
            <a:avLst/>
          </a:prstGeom>
          <a:noFill/>
          <a:ln>
            <a:noFill/>
          </a:ln>
        </p:spPr>
      </p:pic>
      <p:pic>
        <p:nvPicPr>
          <p:cNvPr descr="OpenMV Cam M7 image sensor for machine vision" id="181" name="Google Shape;181;p18"/>
          <p:cNvPicPr preferRelativeResize="0"/>
          <p:nvPr/>
        </p:nvPicPr>
        <p:blipFill>
          <a:blip r:embed="rId4">
            <a:alphaModFix/>
          </a:blip>
          <a:stretch>
            <a:fillRect/>
          </a:stretch>
        </p:blipFill>
        <p:spPr>
          <a:xfrm>
            <a:off x="848700" y="1559775"/>
            <a:ext cx="2680925" cy="2680925"/>
          </a:xfrm>
          <a:prstGeom prst="rect">
            <a:avLst/>
          </a:prstGeom>
          <a:noFill/>
          <a:ln>
            <a:noFill/>
          </a:ln>
        </p:spPr>
      </p:pic>
      <p:grpSp>
        <p:nvGrpSpPr>
          <p:cNvPr id="182" name="Google Shape;182;p18"/>
          <p:cNvGrpSpPr/>
          <p:nvPr/>
        </p:nvGrpSpPr>
        <p:grpSpPr>
          <a:xfrm>
            <a:off x="11450" y="4612121"/>
            <a:ext cx="9212650" cy="423615"/>
            <a:chOff x="11450" y="4680725"/>
            <a:chExt cx="9212650" cy="354905"/>
          </a:xfrm>
        </p:grpSpPr>
        <p:sp>
          <p:nvSpPr>
            <p:cNvPr id="183" name="Google Shape;183;p18"/>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184" name="Google Shape;184;p18"/>
            <p:cNvSpPr/>
            <p:nvPr/>
          </p:nvSpPr>
          <p:spPr>
            <a:xfrm>
              <a:off x="1190200" y="4680730"/>
              <a:ext cx="1377000" cy="3549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185" name="Google Shape;185;p18"/>
            <p:cNvSpPr/>
            <p:nvPr/>
          </p:nvSpPr>
          <p:spPr>
            <a:xfrm>
              <a:off x="2471975" y="4680728"/>
              <a:ext cx="20925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186" name="Google Shape;186;p18"/>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187" name="Google Shape;187;p18"/>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188" name="Google Shape;188;p18"/>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189" name="Google Shape;189;p18"/>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txBox="1"/>
          <p:nvPr>
            <p:ph type="title"/>
          </p:nvPr>
        </p:nvSpPr>
        <p:spPr>
          <a:xfrm>
            <a:off x="773700" y="20740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Collection</a:t>
            </a:r>
            <a:endParaRPr/>
          </a:p>
        </p:txBody>
      </p:sp>
      <p:grpSp>
        <p:nvGrpSpPr>
          <p:cNvPr id="195" name="Google Shape;195;p19"/>
          <p:cNvGrpSpPr/>
          <p:nvPr/>
        </p:nvGrpSpPr>
        <p:grpSpPr>
          <a:xfrm>
            <a:off x="673551" y="649237"/>
            <a:ext cx="7491360" cy="522825"/>
            <a:chOff x="621725" y="385138"/>
            <a:chExt cx="7800250" cy="522825"/>
          </a:xfrm>
        </p:grpSpPr>
        <p:pic>
          <p:nvPicPr>
            <p:cNvPr id="196" name="Google Shape;196;p19"/>
            <p:cNvPicPr preferRelativeResize="0"/>
            <p:nvPr/>
          </p:nvPicPr>
          <p:blipFill>
            <a:blip r:embed="rId3">
              <a:alphaModFix/>
            </a:blip>
            <a:stretch>
              <a:fillRect/>
            </a:stretch>
          </p:blipFill>
          <p:spPr>
            <a:xfrm>
              <a:off x="621725" y="385138"/>
              <a:ext cx="522825" cy="522825"/>
            </a:xfrm>
            <a:prstGeom prst="rect">
              <a:avLst/>
            </a:prstGeom>
            <a:noFill/>
            <a:ln>
              <a:noFill/>
            </a:ln>
          </p:spPr>
        </p:pic>
        <p:pic>
          <p:nvPicPr>
            <p:cNvPr id="197" name="Google Shape;197;p19"/>
            <p:cNvPicPr preferRelativeResize="0"/>
            <p:nvPr/>
          </p:nvPicPr>
          <p:blipFill rotWithShape="1">
            <a:blip r:embed="rId4">
              <a:alphaModFix/>
            </a:blip>
            <a:srcRect b="14108" l="34549" r="34982" t="18641"/>
            <a:stretch/>
          </p:blipFill>
          <p:spPr>
            <a:xfrm>
              <a:off x="8099275" y="468492"/>
              <a:ext cx="322700" cy="356133"/>
            </a:xfrm>
            <a:prstGeom prst="rect">
              <a:avLst/>
            </a:prstGeom>
            <a:noFill/>
            <a:ln>
              <a:noFill/>
            </a:ln>
          </p:spPr>
        </p:pic>
      </p:grpSp>
      <p:cxnSp>
        <p:nvCxnSpPr>
          <p:cNvPr id="198" name="Google Shape;198;p19"/>
          <p:cNvCxnSpPr/>
          <p:nvPr/>
        </p:nvCxnSpPr>
        <p:spPr>
          <a:xfrm rot="10800000">
            <a:off x="503550" y="446200"/>
            <a:ext cx="0" cy="1053000"/>
          </a:xfrm>
          <a:prstGeom prst="straightConnector1">
            <a:avLst/>
          </a:prstGeom>
          <a:noFill/>
          <a:ln cap="flat" cmpd="sng" w="28575">
            <a:solidFill>
              <a:schemeClr val="lt2"/>
            </a:solidFill>
            <a:prstDash val="solid"/>
            <a:round/>
            <a:headEnd len="med" w="med" type="none"/>
            <a:tailEnd len="med" w="med" type="none"/>
          </a:ln>
        </p:spPr>
      </p:cxnSp>
      <p:cxnSp>
        <p:nvCxnSpPr>
          <p:cNvPr id="199" name="Google Shape;199;p19"/>
          <p:cNvCxnSpPr/>
          <p:nvPr/>
        </p:nvCxnSpPr>
        <p:spPr>
          <a:xfrm>
            <a:off x="503550" y="446200"/>
            <a:ext cx="1167300" cy="6600"/>
          </a:xfrm>
          <a:prstGeom prst="straightConnector1">
            <a:avLst/>
          </a:prstGeom>
          <a:noFill/>
          <a:ln cap="flat" cmpd="sng" w="28575">
            <a:solidFill>
              <a:schemeClr val="lt2"/>
            </a:solidFill>
            <a:prstDash val="solid"/>
            <a:round/>
            <a:headEnd len="med" w="med" type="none"/>
            <a:tailEnd len="med" w="med" type="none"/>
          </a:ln>
        </p:spPr>
      </p:cxnSp>
      <p:cxnSp>
        <p:nvCxnSpPr>
          <p:cNvPr id="200" name="Google Shape;200;p19"/>
          <p:cNvCxnSpPr/>
          <p:nvPr/>
        </p:nvCxnSpPr>
        <p:spPr>
          <a:xfrm>
            <a:off x="7507200" y="4665200"/>
            <a:ext cx="1167300" cy="6600"/>
          </a:xfrm>
          <a:prstGeom prst="straightConnector1">
            <a:avLst/>
          </a:prstGeom>
          <a:noFill/>
          <a:ln cap="flat" cmpd="sng" w="38100">
            <a:solidFill>
              <a:schemeClr val="lt2"/>
            </a:solidFill>
            <a:prstDash val="solid"/>
            <a:round/>
            <a:headEnd len="med" w="med" type="none"/>
            <a:tailEnd len="med" w="med" type="none"/>
          </a:ln>
        </p:spPr>
      </p:cxnSp>
      <p:cxnSp>
        <p:nvCxnSpPr>
          <p:cNvPr id="201" name="Google Shape;201;p19"/>
          <p:cNvCxnSpPr/>
          <p:nvPr/>
        </p:nvCxnSpPr>
        <p:spPr>
          <a:xfrm flipH="1">
            <a:off x="8674500" y="3497300"/>
            <a:ext cx="300" cy="1174500"/>
          </a:xfrm>
          <a:prstGeom prst="straightConnector1">
            <a:avLst/>
          </a:prstGeom>
          <a:noFill/>
          <a:ln cap="flat" cmpd="sng" w="28575">
            <a:solidFill>
              <a:schemeClr val="lt2"/>
            </a:solidFill>
            <a:prstDash val="solid"/>
            <a:round/>
            <a:headEnd len="med" w="med" type="none"/>
            <a:tailEnd len="med" w="med" type="none"/>
          </a:ln>
        </p:spPr>
      </p:cxnSp>
      <p:pic>
        <p:nvPicPr>
          <p:cNvPr id="202" name="Google Shape;202;p19"/>
          <p:cNvPicPr preferRelativeResize="0"/>
          <p:nvPr/>
        </p:nvPicPr>
        <p:blipFill>
          <a:blip r:embed="rId5">
            <a:alphaModFix/>
          </a:blip>
          <a:stretch>
            <a:fillRect/>
          </a:stretch>
        </p:blipFill>
        <p:spPr>
          <a:xfrm>
            <a:off x="826325" y="1927025"/>
            <a:ext cx="7491350" cy="2744775"/>
          </a:xfrm>
          <a:prstGeom prst="rect">
            <a:avLst/>
          </a:prstGeom>
          <a:noFill/>
          <a:ln>
            <a:noFill/>
          </a:ln>
        </p:spPr>
      </p:pic>
      <p:pic>
        <p:nvPicPr>
          <p:cNvPr id="203" name="Google Shape;203;p19"/>
          <p:cNvPicPr preferRelativeResize="0"/>
          <p:nvPr/>
        </p:nvPicPr>
        <p:blipFill>
          <a:blip r:embed="rId6">
            <a:alphaModFix/>
          </a:blip>
          <a:stretch>
            <a:fillRect/>
          </a:stretch>
        </p:blipFill>
        <p:spPr>
          <a:xfrm>
            <a:off x="2886450" y="1499204"/>
            <a:ext cx="3371099" cy="44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261600" y="106100"/>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 Structure</a:t>
            </a:r>
            <a:endParaRPr/>
          </a:p>
        </p:txBody>
      </p:sp>
      <p:pic>
        <p:nvPicPr>
          <p:cNvPr id="209" name="Google Shape;209;p20"/>
          <p:cNvPicPr preferRelativeResize="0"/>
          <p:nvPr/>
        </p:nvPicPr>
        <p:blipFill>
          <a:blip r:embed="rId3">
            <a:alphaModFix/>
          </a:blip>
          <a:stretch>
            <a:fillRect/>
          </a:stretch>
        </p:blipFill>
        <p:spPr>
          <a:xfrm>
            <a:off x="547988" y="861039"/>
            <a:ext cx="1447805" cy="1420701"/>
          </a:xfrm>
          <a:prstGeom prst="rect">
            <a:avLst/>
          </a:prstGeom>
          <a:noFill/>
          <a:ln cap="flat" cmpd="sng" w="28575">
            <a:solidFill>
              <a:srgbClr val="000000"/>
            </a:solidFill>
            <a:prstDash val="solid"/>
            <a:round/>
            <a:headEnd len="sm" w="sm" type="none"/>
            <a:tailEnd len="sm" w="sm" type="none"/>
          </a:ln>
        </p:spPr>
      </p:pic>
      <p:pic>
        <p:nvPicPr>
          <p:cNvPr id="210" name="Google Shape;210;p20"/>
          <p:cNvPicPr preferRelativeResize="0"/>
          <p:nvPr/>
        </p:nvPicPr>
        <p:blipFill>
          <a:blip r:embed="rId4">
            <a:alphaModFix/>
          </a:blip>
          <a:stretch>
            <a:fillRect/>
          </a:stretch>
        </p:blipFill>
        <p:spPr>
          <a:xfrm>
            <a:off x="1232208" y="969219"/>
            <a:ext cx="1442898" cy="1415885"/>
          </a:xfrm>
          <a:prstGeom prst="rect">
            <a:avLst/>
          </a:prstGeom>
          <a:noFill/>
          <a:ln cap="flat" cmpd="sng" w="28575">
            <a:solidFill>
              <a:srgbClr val="000000"/>
            </a:solidFill>
            <a:prstDash val="solid"/>
            <a:round/>
            <a:headEnd len="sm" w="sm" type="none"/>
            <a:tailEnd len="sm" w="sm" type="none"/>
          </a:ln>
        </p:spPr>
      </p:pic>
      <p:pic>
        <p:nvPicPr>
          <p:cNvPr id="211" name="Google Shape;211;p20"/>
          <p:cNvPicPr preferRelativeResize="0"/>
          <p:nvPr/>
        </p:nvPicPr>
        <p:blipFill>
          <a:blip r:embed="rId5">
            <a:alphaModFix/>
          </a:blip>
          <a:stretch>
            <a:fillRect/>
          </a:stretch>
        </p:blipFill>
        <p:spPr>
          <a:xfrm>
            <a:off x="569400" y="1648551"/>
            <a:ext cx="1404968" cy="1401485"/>
          </a:xfrm>
          <a:prstGeom prst="rect">
            <a:avLst/>
          </a:prstGeom>
          <a:noFill/>
          <a:ln cap="flat" cmpd="sng" w="28575">
            <a:solidFill>
              <a:srgbClr val="000000"/>
            </a:solidFill>
            <a:prstDash val="solid"/>
            <a:round/>
            <a:headEnd len="sm" w="sm" type="none"/>
            <a:tailEnd len="sm" w="sm" type="none"/>
          </a:ln>
        </p:spPr>
      </p:pic>
      <p:pic>
        <p:nvPicPr>
          <p:cNvPr id="212" name="Google Shape;212;p20"/>
          <p:cNvPicPr preferRelativeResize="0"/>
          <p:nvPr/>
        </p:nvPicPr>
        <p:blipFill>
          <a:blip r:embed="rId6">
            <a:alphaModFix/>
          </a:blip>
          <a:stretch>
            <a:fillRect/>
          </a:stretch>
        </p:blipFill>
        <p:spPr>
          <a:xfrm>
            <a:off x="1243922" y="1799892"/>
            <a:ext cx="1442895" cy="1439270"/>
          </a:xfrm>
          <a:prstGeom prst="rect">
            <a:avLst/>
          </a:prstGeom>
          <a:noFill/>
          <a:ln cap="flat" cmpd="sng" w="28575">
            <a:solidFill>
              <a:srgbClr val="000000"/>
            </a:solidFill>
            <a:prstDash val="solid"/>
            <a:round/>
            <a:headEnd len="sm" w="sm" type="none"/>
            <a:tailEnd len="sm" w="sm" type="none"/>
          </a:ln>
        </p:spPr>
      </p:pic>
      <p:pic>
        <p:nvPicPr>
          <p:cNvPr id="213" name="Google Shape;213;p20"/>
          <p:cNvPicPr preferRelativeResize="0"/>
          <p:nvPr/>
        </p:nvPicPr>
        <p:blipFill>
          <a:blip r:embed="rId7">
            <a:alphaModFix/>
          </a:blip>
          <a:stretch>
            <a:fillRect/>
          </a:stretch>
        </p:blipFill>
        <p:spPr>
          <a:xfrm>
            <a:off x="569400" y="2485078"/>
            <a:ext cx="1467936" cy="1406259"/>
          </a:xfrm>
          <a:prstGeom prst="rect">
            <a:avLst/>
          </a:prstGeom>
          <a:noFill/>
          <a:ln cap="flat" cmpd="sng" w="28575">
            <a:solidFill>
              <a:srgbClr val="000000"/>
            </a:solidFill>
            <a:prstDash val="solid"/>
            <a:round/>
            <a:headEnd len="sm" w="sm" type="none"/>
            <a:tailEnd len="sm" w="sm" type="none"/>
          </a:ln>
        </p:spPr>
      </p:pic>
      <p:pic>
        <p:nvPicPr>
          <p:cNvPr id="214" name="Google Shape;214;p20"/>
          <p:cNvPicPr preferRelativeResize="0"/>
          <p:nvPr/>
        </p:nvPicPr>
        <p:blipFill>
          <a:blip r:embed="rId8">
            <a:alphaModFix/>
          </a:blip>
          <a:stretch>
            <a:fillRect/>
          </a:stretch>
        </p:blipFill>
        <p:spPr>
          <a:xfrm>
            <a:off x="1243922" y="2671351"/>
            <a:ext cx="1447810" cy="1401225"/>
          </a:xfrm>
          <a:prstGeom prst="rect">
            <a:avLst/>
          </a:prstGeom>
          <a:noFill/>
          <a:ln cap="flat" cmpd="sng" w="28575">
            <a:solidFill>
              <a:srgbClr val="000000"/>
            </a:solidFill>
            <a:prstDash val="solid"/>
            <a:round/>
            <a:headEnd len="sm" w="sm" type="none"/>
            <a:tailEnd len="sm" w="sm" type="none"/>
          </a:ln>
        </p:spPr>
      </p:pic>
      <p:sp>
        <p:nvSpPr>
          <p:cNvPr id="215" name="Google Shape;215;p20"/>
          <p:cNvSpPr txBox="1"/>
          <p:nvPr/>
        </p:nvSpPr>
        <p:spPr>
          <a:xfrm>
            <a:off x="2830201" y="1365000"/>
            <a:ext cx="16656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T Sans Narrow"/>
                <a:ea typeface="PT Sans Narrow"/>
                <a:cs typeface="PT Sans Narrow"/>
                <a:sym typeface="PT Sans Narrow"/>
              </a:rPr>
              <a:t>Image Pair 1</a:t>
            </a:r>
            <a:endParaRPr b="1" sz="1800">
              <a:latin typeface="PT Sans Narrow"/>
              <a:ea typeface="PT Sans Narrow"/>
              <a:cs typeface="PT Sans Narrow"/>
              <a:sym typeface="PT Sans Narrow"/>
            </a:endParaRPr>
          </a:p>
        </p:txBody>
      </p:sp>
      <p:sp>
        <p:nvSpPr>
          <p:cNvPr id="216" name="Google Shape;216;p20"/>
          <p:cNvSpPr txBox="1"/>
          <p:nvPr/>
        </p:nvSpPr>
        <p:spPr>
          <a:xfrm>
            <a:off x="2830201" y="2313100"/>
            <a:ext cx="16656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T Sans Narrow"/>
                <a:ea typeface="PT Sans Narrow"/>
                <a:cs typeface="PT Sans Narrow"/>
                <a:sym typeface="PT Sans Narrow"/>
              </a:rPr>
              <a:t>Image Pair 2</a:t>
            </a:r>
            <a:endParaRPr b="1" sz="1800">
              <a:latin typeface="PT Sans Narrow"/>
              <a:ea typeface="PT Sans Narrow"/>
              <a:cs typeface="PT Sans Narrow"/>
              <a:sym typeface="PT Sans Narrow"/>
            </a:endParaRPr>
          </a:p>
        </p:txBody>
      </p:sp>
      <p:sp>
        <p:nvSpPr>
          <p:cNvPr id="217" name="Google Shape;217;p20"/>
          <p:cNvSpPr txBox="1"/>
          <p:nvPr/>
        </p:nvSpPr>
        <p:spPr>
          <a:xfrm>
            <a:off x="2830201" y="3165525"/>
            <a:ext cx="16656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T Sans Narrow"/>
                <a:ea typeface="PT Sans Narrow"/>
                <a:cs typeface="PT Sans Narrow"/>
                <a:sym typeface="PT Sans Narrow"/>
              </a:rPr>
              <a:t>Image Pair 3</a:t>
            </a:r>
            <a:endParaRPr b="1" sz="1800">
              <a:latin typeface="PT Sans Narrow"/>
              <a:ea typeface="PT Sans Narrow"/>
              <a:cs typeface="PT Sans Narrow"/>
              <a:sym typeface="PT Sans Narrow"/>
            </a:endParaRPr>
          </a:p>
        </p:txBody>
      </p:sp>
      <p:sp>
        <p:nvSpPr>
          <p:cNvPr id="218" name="Google Shape;218;p20"/>
          <p:cNvSpPr txBox="1"/>
          <p:nvPr/>
        </p:nvSpPr>
        <p:spPr>
          <a:xfrm>
            <a:off x="3161009" y="3578391"/>
            <a:ext cx="679200" cy="687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T Sans Narrow"/>
              <a:buChar char="●"/>
            </a:pPr>
            <a:r>
              <a:rPr b="1" lang="en">
                <a:latin typeface="PT Sans Narrow"/>
                <a:ea typeface="PT Sans Narrow"/>
                <a:cs typeface="PT Sans Narrow"/>
                <a:sym typeface="PT Sans Narrow"/>
              </a:rPr>
              <a:t> </a:t>
            </a:r>
            <a:endParaRPr b="1">
              <a:latin typeface="PT Sans Narrow"/>
              <a:ea typeface="PT Sans Narrow"/>
              <a:cs typeface="PT Sans Narrow"/>
              <a:sym typeface="PT Sans Narrow"/>
            </a:endParaRPr>
          </a:p>
          <a:p>
            <a:pPr indent="-317500" lvl="0" marL="457200" rtl="0" algn="l">
              <a:spcBef>
                <a:spcPts val="0"/>
              </a:spcBef>
              <a:spcAft>
                <a:spcPts val="0"/>
              </a:spcAft>
              <a:buSzPts val="1400"/>
              <a:buFont typeface="PT Sans Narrow"/>
              <a:buChar char="●"/>
            </a:pPr>
            <a:r>
              <a:rPr b="1" lang="en">
                <a:latin typeface="PT Sans Narrow"/>
                <a:ea typeface="PT Sans Narrow"/>
                <a:cs typeface="PT Sans Narrow"/>
                <a:sym typeface="PT Sans Narrow"/>
              </a:rPr>
              <a:t> </a:t>
            </a:r>
            <a:endParaRPr b="1">
              <a:latin typeface="PT Sans Narrow"/>
              <a:ea typeface="PT Sans Narrow"/>
              <a:cs typeface="PT Sans Narrow"/>
              <a:sym typeface="PT Sans Narrow"/>
            </a:endParaRPr>
          </a:p>
          <a:p>
            <a:pPr indent="-317500" lvl="0" marL="457200" rtl="0" algn="l">
              <a:spcBef>
                <a:spcPts val="0"/>
              </a:spcBef>
              <a:spcAft>
                <a:spcPts val="0"/>
              </a:spcAft>
              <a:buSzPts val="1400"/>
              <a:buFont typeface="PT Sans Narrow"/>
              <a:buChar char="●"/>
            </a:pPr>
            <a:r>
              <a:t/>
            </a:r>
            <a:endParaRPr b="1">
              <a:latin typeface="PT Sans Narrow"/>
              <a:ea typeface="PT Sans Narrow"/>
              <a:cs typeface="PT Sans Narrow"/>
              <a:sym typeface="PT Sans Narrow"/>
            </a:endParaRPr>
          </a:p>
        </p:txBody>
      </p:sp>
      <p:pic>
        <p:nvPicPr>
          <p:cNvPr id="219" name="Google Shape;219;p20" title="Chart"/>
          <p:cNvPicPr preferRelativeResize="0"/>
          <p:nvPr/>
        </p:nvPicPr>
        <p:blipFill>
          <a:blip r:embed="rId9">
            <a:alphaModFix/>
          </a:blip>
          <a:stretch>
            <a:fillRect/>
          </a:stretch>
        </p:blipFill>
        <p:spPr>
          <a:xfrm>
            <a:off x="4741879" y="800438"/>
            <a:ext cx="4183596" cy="3370746"/>
          </a:xfrm>
          <a:prstGeom prst="rect">
            <a:avLst/>
          </a:prstGeom>
          <a:noFill/>
          <a:ln>
            <a:noFill/>
          </a:ln>
        </p:spPr>
      </p:pic>
      <p:grpSp>
        <p:nvGrpSpPr>
          <p:cNvPr id="220" name="Google Shape;220;p20"/>
          <p:cNvGrpSpPr/>
          <p:nvPr/>
        </p:nvGrpSpPr>
        <p:grpSpPr>
          <a:xfrm>
            <a:off x="11450" y="4612121"/>
            <a:ext cx="9212650" cy="423615"/>
            <a:chOff x="11450" y="4680725"/>
            <a:chExt cx="9212650" cy="354905"/>
          </a:xfrm>
        </p:grpSpPr>
        <p:sp>
          <p:nvSpPr>
            <p:cNvPr id="221" name="Google Shape;221;p20"/>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222" name="Google Shape;222;p20"/>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223" name="Google Shape;223;p20"/>
            <p:cNvSpPr/>
            <p:nvPr/>
          </p:nvSpPr>
          <p:spPr>
            <a:xfrm>
              <a:off x="2471975" y="4680728"/>
              <a:ext cx="2092500" cy="354900"/>
            </a:xfrm>
            <a:prstGeom prst="chevron">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224" name="Google Shape;224;p20"/>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225" name="Google Shape;225;p20"/>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226" name="Google Shape;226;p20"/>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227" name="Google Shape;227;p20"/>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sp>
        <p:nvSpPr>
          <p:cNvPr id="228" name="Google Shape;228;p20"/>
          <p:cNvSpPr txBox="1"/>
          <p:nvPr/>
        </p:nvSpPr>
        <p:spPr>
          <a:xfrm>
            <a:off x="5021725" y="4072575"/>
            <a:ext cx="26664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Total # of image pairs: </a:t>
            </a:r>
            <a:r>
              <a:rPr b="1" lang="en">
                <a:latin typeface="Open Sans"/>
                <a:ea typeface="Open Sans"/>
                <a:cs typeface="Open Sans"/>
                <a:sym typeface="Open Sans"/>
              </a:rPr>
              <a:t>3611</a:t>
            </a:r>
            <a:endParaRPr b="1">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1593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234" name="Google Shape;234;p21"/>
          <p:cNvSpPr txBox="1"/>
          <p:nvPr>
            <p:ph idx="1" type="body"/>
          </p:nvPr>
        </p:nvSpPr>
        <p:spPr>
          <a:xfrm>
            <a:off x="87550" y="1022050"/>
            <a:ext cx="2533200" cy="7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Paired Rotation</a:t>
            </a:r>
            <a:endParaRPr/>
          </a:p>
          <a:p>
            <a:pPr indent="0" lvl="0" marL="457200" rtl="0" algn="l">
              <a:spcBef>
                <a:spcPts val="1600"/>
              </a:spcBef>
              <a:spcAft>
                <a:spcPts val="1600"/>
              </a:spcAft>
              <a:buNone/>
            </a:pPr>
            <a:r>
              <a:t/>
            </a:r>
            <a:endParaRPr/>
          </a:p>
        </p:txBody>
      </p:sp>
      <p:sp>
        <p:nvSpPr>
          <p:cNvPr id="235" name="Google Shape;235;p21"/>
          <p:cNvSpPr/>
          <p:nvPr/>
        </p:nvSpPr>
        <p:spPr>
          <a:xfrm>
            <a:off x="2451150" y="1218400"/>
            <a:ext cx="520800" cy="2448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1"/>
          <p:cNvGrpSpPr/>
          <p:nvPr/>
        </p:nvGrpSpPr>
        <p:grpSpPr>
          <a:xfrm>
            <a:off x="11450" y="4612121"/>
            <a:ext cx="9212650" cy="423615"/>
            <a:chOff x="11450" y="4680725"/>
            <a:chExt cx="9212650" cy="354905"/>
          </a:xfrm>
        </p:grpSpPr>
        <p:sp>
          <p:nvSpPr>
            <p:cNvPr id="237" name="Google Shape;237;p21"/>
            <p:cNvSpPr/>
            <p:nvPr/>
          </p:nvSpPr>
          <p:spPr>
            <a:xfrm>
              <a:off x="11450" y="4680725"/>
              <a:ext cx="1281900" cy="354900"/>
            </a:xfrm>
            <a:prstGeom prst="homePlate">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Depth Est.</a:t>
              </a:r>
              <a:endParaRPr>
                <a:latin typeface="PT Sans Narrow"/>
                <a:ea typeface="PT Sans Narrow"/>
                <a:cs typeface="PT Sans Narrow"/>
                <a:sym typeface="PT Sans Narrow"/>
              </a:endParaRPr>
            </a:p>
          </p:txBody>
        </p:sp>
        <p:sp>
          <p:nvSpPr>
            <p:cNvPr id="238" name="Google Shape;238;p21"/>
            <p:cNvSpPr/>
            <p:nvPr/>
          </p:nvSpPr>
          <p:spPr>
            <a:xfrm>
              <a:off x="1190200" y="4680730"/>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Importance</a:t>
              </a:r>
              <a:endParaRPr>
                <a:latin typeface="PT Sans Narrow"/>
                <a:ea typeface="PT Sans Narrow"/>
                <a:cs typeface="PT Sans Narrow"/>
                <a:sym typeface="PT Sans Narrow"/>
              </a:endParaRPr>
            </a:p>
          </p:txBody>
        </p:sp>
        <p:sp>
          <p:nvSpPr>
            <p:cNvPr id="239" name="Google Shape;239;p21"/>
            <p:cNvSpPr/>
            <p:nvPr/>
          </p:nvSpPr>
          <p:spPr>
            <a:xfrm>
              <a:off x="2471975" y="4680728"/>
              <a:ext cx="2092500" cy="354900"/>
            </a:xfrm>
            <a:prstGeom prst="chevron">
              <a:avLst>
                <a:gd fmla="val 50000" name="adj"/>
              </a:avLst>
            </a:prstGeom>
            <a:solidFill>
              <a:srgbClr val="DCE7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Data Proc. &amp; Collection</a:t>
              </a:r>
              <a:endParaRPr/>
            </a:p>
          </p:txBody>
        </p:sp>
        <p:sp>
          <p:nvSpPr>
            <p:cNvPr id="240" name="Google Shape;240;p21"/>
            <p:cNvSpPr/>
            <p:nvPr/>
          </p:nvSpPr>
          <p:spPr>
            <a:xfrm>
              <a:off x="4486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Architecture</a:t>
              </a:r>
              <a:endParaRPr>
                <a:latin typeface="PT Sans Narrow"/>
                <a:ea typeface="PT Sans Narrow"/>
                <a:cs typeface="PT Sans Narrow"/>
                <a:sym typeface="PT Sans Narrow"/>
              </a:endParaRPr>
            </a:p>
          </p:txBody>
        </p:sp>
        <p:sp>
          <p:nvSpPr>
            <p:cNvPr id="241" name="Google Shape;241;p21"/>
            <p:cNvSpPr/>
            <p:nvPr/>
          </p:nvSpPr>
          <p:spPr>
            <a:xfrm>
              <a:off x="5781300" y="4680728"/>
              <a:ext cx="10092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Demo</a:t>
              </a:r>
              <a:endParaRPr>
                <a:latin typeface="PT Sans Narrow"/>
                <a:ea typeface="PT Sans Narrow"/>
                <a:cs typeface="PT Sans Narrow"/>
                <a:sym typeface="PT Sans Narrow"/>
              </a:endParaRPr>
            </a:p>
          </p:txBody>
        </p:sp>
        <p:sp>
          <p:nvSpPr>
            <p:cNvPr id="242" name="Google Shape;242;p21"/>
            <p:cNvSpPr/>
            <p:nvPr/>
          </p:nvSpPr>
          <p:spPr>
            <a:xfrm>
              <a:off x="6679075" y="4680728"/>
              <a:ext cx="13770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Performance</a:t>
              </a:r>
              <a:endParaRPr>
                <a:latin typeface="PT Sans Narrow"/>
                <a:ea typeface="PT Sans Narrow"/>
                <a:cs typeface="PT Sans Narrow"/>
                <a:sym typeface="PT Sans Narrow"/>
              </a:endParaRPr>
            </a:p>
          </p:txBody>
        </p:sp>
        <p:sp>
          <p:nvSpPr>
            <p:cNvPr id="243" name="Google Shape;243;p21"/>
            <p:cNvSpPr/>
            <p:nvPr/>
          </p:nvSpPr>
          <p:spPr>
            <a:xfrm>
              <a:off x="7942200" y="4680728"/>
              <a:ext cx="1281900" cy="354900"/>
            </a:xfrm>
            <a:prstGeom prst="chevron">
              <a:avLst>
                <a:gd fmla="val 50000" name="adj"/>
              </a:avLst>
            </a:prstGeom>
            <a:solidFill>
              <a:srgbClr val="DCE755">
                <a:alpha val="251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Narrow"/>
                  <a:ea typeface="PT Sans Narrow"/>
                  <a:cs typeface="PT Sans Narrow"/>
                  <a:sym typeface="PT Sans Narrow"/>
                </a:rPr>
                <a:t>Takeaways</a:t>
              </a:r>
              <a:endParaRPr>
                <a:latin typeface="PT Sans Narrow"/>
                <a:ea typeface="PT Sans Narrow"/>
                <a:cs typeface="PT Sans Narrow"/>
                <a:sym typeface="PT Sans Narrow"/>
              </a:endParaRPr>
            </a:p>
          </p:txBody>
        </p:sp>
      </p:grpSp>
      <p:pic>
        <p:nvPicPr>
          <p:cNvPr id="244" name="Google Shape;244;p21"/>
          <p:cNvPicPr preferRelativeResize="0"/>
          <p:nvPr/>
        </p:nvPicPr>
        <p:blipFill>
          <a:blip r:embed="rId3">
            <a:alphaModFix/>
          </a:blip>
          <a:stretch>
            <a:fillRect/>
          </a:stretch>
        </p:blipFill>
        <p:spPr>
          <a:xfrm>
            <a:off x="1122113" y="2571763"/>
            <a:ext cx="3097325" cy="1742250"/>
          </a:xfrm>
          <a:prstGeom prst="rect">
            <a:avLst/>
          </a:prstGeom>
          <a:noFill/>
          <a:ln>
            <a:noFill/>
          </a:ln>
        </p:spPr>
      </p:pic>
      <p:pic>
        <p:nvPicPr>
          <p:cNvPr id="245" name="Google Shape;245;p21"/>
          <p:cNvPicPr preferRelativeResize="0"/>
          <p:nvPr/>
        </p:nvPicPr>
        <p:blipFill>
          <a:blip r:embed="rId4">
            <a:alphaModFix/>
          </a:blip>
          <a:stretch>
            <a:fillRect/>
          </a:stretch>
        </p:blipFill>
        <p:spPr>
          <a:xfrm>
            <a:off x="4619762" y="2571752"/>
            <a:ext cx="3097325" cy="1742250"/>
          </a:xfrm>
          <a:prstGeom prst="rect">
            <a:avLst/>
          </a:prstGeom>
          <a:noFill/>
          <a:ln>
            <a:noFill/>
          </a:ln>
        </p:spPr>
      </p:pic>
      <p:sp>
        <p:nvSpPr>
          <p:cNvPr id="246" name="Google Shape;246;p21"/>
          <p:cNvSpPr/>
          <p:nvPr/>
        </p:nvSpPr>
        <p:spPr>
          <a:xfrm rot="-1054931">
            <a:off x="2597922" y="2793150"/>
            <a:ext cx="1249365" cy="1164732"/>
          </a:xfrm>
          <a:prstGeom prst="frame">
            <a:avLst>
              <a:gd fmla="val 5209"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rot="-1054931">
            <a:off x="6098447" y="2793137"/>
            <a:ext cx="1249365" cy="1164732"/>
          </a:xfrm>
          <a:prstGeom prst="frame">
            <a:avLst>
              <a:gd fmla="val 5209"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txBox="1"/>
          <p:nvPr>
            <p:ph idx="1" type="body"/>
          </p:nvPr>
        </p:nvSpPr>
        <p:spPr>
          <a:xfrm>
            <a:off x="3241450" y="1022050"/>
            <a:ext cx="1920000" cy="7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Paired Cropping</a:t>
            </a:r>
            <a:endParaRPr/>
          </a:p>
          <a:p>
            <a:pPr indent="0" lvl="0" marL="457200" rtl="0" algn="l">
              <a:spcBef>
                <a:spcPts val="1600"/>
              </a:spcBef>
              <a:spcAft>
                <a:spcPts val="1600"/>
              </a:spcAft>
              <a:buNone/>
            </a:pPr>
            <a:r>
              <a:t/>
            </a:r>
            <a:endParaRPr/>
          </a:p>
        </p:txBody>
      </p:sp>
      <p:sp>
        <p:nvSpPr>
          <p:cNvPr id="249" name="Google Shape;249;p21"/>
          <p:cNvSpPr txBox="1"/>
          <p:nvPr>
            <p:ph idx="1" type="body"/>
          </p:nvPr>
        </p:nvSpPr>
        <p:spPr>
          <a:xfrm>
            <a:off x="6221250" y="1022050"/>
            <a:ext cx="2718000" cy="77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a:t>
            </a:r>
            <a:r>
              <a:rPr lang="en"/>
              <a:t>andom Paired Horizontal Flipping</a:t>
            </a:r>
            <a:endParaRPr/>
          </a:p>
        </p:txBody>
      </p:sp>
      <p:sp>
        <p:nvSpPr>
          <p:cNvPr id="250" name="Google Shape;250;p21"/>
          <p:cNvSpPr/>
          <p:nvPr/>
        </p:nvSpPr>
        <p:spPr>
          <a:xfrm>
            <a:off x="5430950" y="1218400"/>
            <a:ext cx="520800" cy="2448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nvSpPr>
        <p:spPr>
          <a:xfrm>
            <a:off x="2486375" y="2232650"/>
            <a:ext cx="5208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640</a:t>
            </a:r>
            <a:endParaRPr>
              <a:latin typeface="Open Sans"/>
              <a:ea typeface="Open Sans"/>
              <a:cs typeface="Open Sans"/>
              <a:sym typeface="Open Sans"/>
            </a:endParaRPr>
          </a:p>
        </p:txBody>
      </p:sp>
      <p:sp>
        <p:nvSpPr>
          <p:cNvPr id="252" name="Google Shape;252;p21"/>
          <p:cNvSpPr txBox="1"/>
          <p:nvPr/>
        </p:nvSpPr>
        <p:spPr>
          <a:xfrm>
            <a:off x="7818650" y="3320475"/>
            <a:ext cx="5208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480</a:t>
            </a:r>
            <a:endParaRPr>
              <a:latin typeface="Open Sans"/>
              <a:ea typeface="Open Sans"/>
              <a:cs typeface="Open Sans"/>
              <a:sym typeface="Open Sans"/>
            </a:endParaRPr>
          </a:p>
        </p:txBody>
      </p:sp>
      <p:sp>
        <p:nvSpPr>
          <p:cNvPr id="253" name="Google Shape;253;p21"/>
          <p:cNvSpPr txBox="1"/>
          <p:nvPr/>
        </p:nvSpPr>
        <p:spPr>
          <a:xfrm>
            <a:off x="534850" y="3320475"/>
            <a:ext cx="5208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480</a:t>
            </a:r>
            <a:endParaRPr>
              <a:latin typeface="Open Sans"/>
              <a:ea typeface="Open Sans"/>
              <a:cs typeface="Open Sans"/>
              <a:sym typeface="Open Sans"/>
            </a:endParaRPr>
          </a:p>
        </p:txBody>
      </p:sp>
      <p:sp>
        <p:nvSpPr>
          <p:cNvPr id="254" name="Google Shape;254;p21"/>
          <p:cNvSpPr txBox="1"/>
          <p:nvPr/>
        </p:nvSpPr>
        <p:spPr>
          <a:xfrm>
            <a:off x="6036925" y="2232650"/>
            <a:ext cx="5208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640</a:t>
            </a:r>
            <a:endParaRPr>
              <a:latin typeface="Open Sans"/>
              <a:ea typeface="Open Sans"/>
              <a:cs typeface="Open Sans"/>
              <a:sym typeface="Open Sans"/>
            </a:endParaRPr>
          </a:p>
        </p:txBody>
      </p:sp>
      <p:sp>
        <p:nvSpPr>
          <p:cNvPr id="255" name="Google Shape;255;p21"/>
          <p:cNvSpPr txBox="1"/>
          <p:nvPr/>
        </p:nvSpPr>
        <p:spPr>
          <a:xfrm rot="-1240780">
            <a:off x="2647161" y="2561522"/>
            <a:ext cx="520752" cy="24466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224</a:t>
            </a:r>
            <a:endParaRPr b="1">
              <a:solidFill>
                <a:srgbClr val="FF0000"/>
              </a:solidFill>
              <a:latin typeface="Open Sans"/>
              <a:ea typeface="Open Sans"/>
              <a:cs typeface="Open Sans"/>
              <a:sym typeface="Open Sans"/>
            </a:endParaRPr>
          </a:p>
        </p:txBody>
      </p:sp>
      <p:sp>
        <p:nvSpPr>
          <p:cNvPr id="256" name="Google Shape;256;p21"/>
          <p:cNvSpPr txBox="1"/>
          <p:nvPr/>
        </p:nvSpPr>
        <p:spPr>
          <a:xfrm rot="-1240780">
            <a:off x="5645961" y="3422459"/>
            <a:ext cx="520752" cy="24466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224</a:t>
            </a:r>
            <a:endParaRPr b="1">
              <a:solidFill>
                <a:srgbClr val="FF0000"/>
              </a:solidFill>
              <a:latin typeface="Open Sans"/>
              <a:ea typeface="Open Sans"/>
              <a:cs typeface="Open Sans"/>
              <a:sym typeface="Open Sans"/>
            </a:endParaRPr>
          </a:p>
        </p:txBody>
      </p:sp>
      <p:sp>
        <p:nvSpPr>
          <p:cNvPr id="257" name="Google Shape;257;p21"/>
          <p:cNvSpPr txBox="1"/>
          <p:nvPr/>
        </p:nvSpPr>
        <p:spPr>
          <a:xfrm rot="-1240780">
            <a:off x="6219561" y="2561522"/>
            <a:ext cx="520752" cy="24466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224</a:t>
            </a:r>
            <a:endParaRPr b="1">
              <a:solidFill>
                <a:srgbClr val="FF0000"/>
              </a:solidFill>
              <a:latin typeface="Open Sans"/>
              <a:ea typeface="Open Sans"/>
              <a:cs typeface="Open Sans"/>
              <a:sym typeface="Open Sans"/>
            </a:endParaRPr>
          </a:p>
        </p:txBody>
      </p:sp>
      <p:sp>
        <p:nvSpPr>
          <p:cNvPr id="258" name="Google Shape;258;p21"/>
          <p:cNvSpPr txBox="1"/>
          <p:nvPr/>
        </p:nvSpPr>
        <p:spPr>
          <a:xfrm rot="-1240780">
            <a:off x="2194886" y="3516097"/>
            <a:ext cx="520752" cy="24466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224</a:t>
            </a:r>
            <a:endParaRPr b="1">
              <a:solidFill>
                <a:srgbClr val="FF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